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image4.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16" r:id="rId2"/>
    <p:sldId id="283" r:id="rId3"/>
    <p:sldId id="317" r:id="rId4"/>
    <p:sldId id="372" r:id="rId5"/>
    <p:sldId id="318" r:id="rId6"/>
    <p:sldId id="352" r:id="rId7"/>
    <p:sldId id="354" r:id="rId8"/>
    <p:sldId id="332" r:id="rId9"/>
    <p:sldId id="333" r:id="rId10"/>
    <p:sldId id="367" r:id="rId11"/>
    <p:sldId id="368" r:id="rId12"/>
    <p:sldId id="341" r:id="rId13"/>
    <p:sldId id="342" r:id="rId14"/>
    <p:sldId id="343" r:id="rId15"/>
    <p:sldId id="344" r:id="rId16"/>
    <p:sldId id="319" r:id="rId17"/>
    <p:sldId id="320" r:id="rId18"/>
    <p:sldId id="365" r:id="rId19"/>
    <p:sldId id="321" r:id="rId20"/>
    <p:sldId id="369" r:id="rId21"/>
    <p:sldId id="371" r:id="rId22"/>
  </p:sldIdLst>
  <p:sldSz cx="9144000" cy="6858000" type="screen4x3"/>
  <p:notesSz cx="6669088"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6"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arina Dengg" initials="K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00"/>
    <a:srgbClr val="111D4E"/>
    <a:srgbClr val="FF5050"/>
    <a:srgbClr val="FFCC66"/>
    <a:srgbClr val="5F5F5F"/>
    <a:srgbClr val="663300"/>
    <a:srgbClr val="6699F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8" autoAdjust="0"/>
    <p:restoredTop sz="86347" autoAdjust="0"/>
  </p:normalViewPr>
  <p:slideViewPr>
    <p:cSldViewPr snapToGrid="0" showGuides="1">
      <p:cViewPr varScale="1">
        <p:scale>
          <a:sx n="135" d="100"/>
          <a:sy n="135" d="100"/>
        </p:scale>
        <p:origin x="720" y="92"/>
      </p:cViewPr>
      <p:guideLst>
        <p:guide orient="horz" pos="346"/>
        <p:guide pos="2880"/>
      </p:guideLst>
    </p:cSldViewPr>
  </p:slideViewPr>
  <p:outlineViewPr>
    <p:cViewPr>
      <p:scale>
        <a:sx n="33" d="100"/>
        <a:sy n="33" d="100"/>
      </p:scale>
      <p:origin x="0" y="-8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3CD0E05E-0E5F-4619-840B-04816CDCE1FF}" type="datetimeFigureOut">
              <a:rPr lang="de-AT" smtClean="0"/>
              <a:t>13.06.2023</a:t>
            </a:fld>
            <a:endParaRPr lang="de-AT"/>
          </a:p>
        </p:txBody>
      </p:sp>
      <p:sp>
        <p:nvSpPr>
          <p:cNvPr id="4" name="Fußzeilenplatzhalter 3"/>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r>
              <a:rPr lang="de-AT" smtClean="0"/>
              <a:t>Klassifizierung: vertraulich</a:t>
            </a:r>
            <a:endParaRPr lang="de-AT"/>
          </a:p>
        </p:txBody>
      </p:sp>
      <p:sp>
        <p:nvSpPr>
          <p:cNvPr id="5" name="Foliennummernplatzhalter 4"/>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2DF16DE8-E1E4-4AF2-9B02-7E3CC699773B}" type="slidenum">
              <a:rPr lang="de-AT" smtClean="0"/>
              <a:t>‹Nr.›</a:t>
            </a:fld>
            <a:endParaRPr lang="de-AT"/>
          </a:p>
        </p:txBody>
      </p:sp>
    </p:spTree>
    <p:extLst>
      <p:ext uri="{BB962C8B-B14F-4D97-AF65-F5344CB8AC3E}">
        <p14:creationId xmlns:p14="http://schemas.microsoft.com/office/powerpoint/2010/main" val="2624214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85C4AB0C-E262-4C0E-AFB9-E3AC8707D9BE}" type="datetimeFigureOut">
              <a:rPr lang="de-DE" smtClean="0"/>
              <a:t>13.06.2023</a:t>
            </a:fld>
            <a:endParaRPr lang="de-DE"/>
          </a:p>
        </p:txBody>
      </p:sp>
      <p:sp>
        <p:nvSpPr>
          <p:cNvPr id="4" name="Folienbildplatzhalter 3"/>
          <p:cNvSpPr>
            <a:spLocks noGrp="1" noRot="1" noChangeAspect="1"/>
          </p:cNvSpPr>
          <p:nvPr>
            <p:ph type="sldImg" idx="2"/>
          </p:nvPr>
        </p:nvSpPr>
        <p:spPr>
          <a:xfrm>
            <a:off x="1114425" y="1233488"/>
            <a:ext cx="4440238" cy="33321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r>
              <a:rPr lang="de-DE" smtClean="0"/>
              <a:t>Klassifizierung: vertraulich</a:t>
            </a:r>
            <a:endParaRPr lang="de-DE"/>
          </a:p>
        </p:txBody>
      </p:sp>
      <p:sp>
        <p:nvSpPr>
          <p:cNvPr id="7" name="Foliennummernplatzhalt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8AEDFF36-2726-40AA-99D6-4D73C8508E66}" type="slidenum">
              <a:rPr lang="de-DE" smtClean="0"/>
              <a:t>‹Nr.›</a:t>
            </a:fld>
            <a:endParaRPr lang="de-DE"/>
          </a:p>
        </p:txBody>
      </p:sp>
    </p:spTree>
    <p:extLst>
      <p:ext uri="{BB962C8B-B14F-4D97-AF65-F5344CB8AC3E}">
        <p14:creationId xmlns:p14="http://schemas.microsoft.com/office/powerpoint/2010/main" val="387266249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AEDFF36-2726-40AA-99D6-4D73C8508E66}" type="slidenum">
              <a:rPr lang="de-DE" smtClean="0"/>
              <a:t>11</a:t>
            </a:fld>
            <a:endParaRPr lang="de-DE"/>
          </a:p>
        </p:txBody>
      </p:sp>
    </p:spTree>
    <p:extLst>
      <p:ext uri="{BB962C8B-B14F-4D97-AF65-F5344CB8AC3E}">
        <p14:creationId xmlns:p14="http://schemas.microsoft.com/office/powerpoint/2010/main" val="1475304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lvl1pPr>
              <a:defRPr>
                <a:solidFill>
                  <a:schemeClr val="accent1"/>
                </a:solidFill>
              </a:defRPr>
            </a:lvl1pPr>
          </a:lstStyle>
          <a:p>
            <a:r>
              <a:rPr lang="de-DE" smtClean="0"/>
              <a:t>Organisationseinheit / vertraulich</a:t>
            </a:r>
            <a:endParaRPr lang="de-DE" dirty="0"/>
          </a:p>
        </p:txBody>
      </p:sp>
      <p:sp>
        <p:nvSpPr>
          <p:cNvPr id="4" name="Fußzeilenplatzhalter 3"/>
          <p:cNvSpPr>
            <a:spLocks noGrp="1"/>
          </p:cNvSpPr>
          <p:nvPr>
            <p:ph type="ftr" sz="quarter" idx="11"/>
          </p:nvPr>
        </p:nvSpPr>
        <p:spPr/>
        <p:txBody>
          <a:bodyPr/>
          <a:lstStyle>
            <a:lvl1pPr>
              <a:defRPr>
                <a:solidFill>
                  <a:schemeClr val="accent1"/>
                </a:solidFill>
              </a:defRPr>
            </a:lvl1pPr>
          </a:lstStyle>
          <a:p>
            <a:r>
              <a:rPr lang="de-DE"/>
              <a:t>Titel der Präsentation ODER des Vortragenden</a:t>
            </a:r>
            <a:endParaRPr lang="de-DE" dirty="0"/>
          </a:p>
        </p:txBody>
      </p:sp>
      <p:sp>
        <p:nvSpPr>
          <p:cNvPr id="5" name="Foliennummernplatzhalter 4"/>
          <p:cNvSpPr>
            <a:spLocks noGrp="1"/>
          </p:cNvSpPr>
          <p:nvPr>
            <p:ph type="sldNum" sz="quarter" idx="12"/>
          </p:nvPr>
        </p:nvSpPr>
        <p:spPr/>
        <p:txBody>
          <a:bodyPr/>
          <a:lstStyle/>
          <a:p>
            <a:fld id="{AB6C09D1-9D44-46E9-90D5-584F6311654E}" type="slidenum">
              <a:rPr lang="de-DE" smtClean="0"/>
              <a:pPr/>
              <a:t>‹Nr.›</a:t>
            </a:fld>
            <a:endParaRPr lang="de-DE" dirty="0"/>
          </a:p>
        </p:txBody>
      </p:sp>
      <p:sp>
        <p:nvSpPr>
          <p:cNvPr id="9" name="Rechteck 8"/>
          <p:cNvSpPr/>
          <p:nvPr userDrawn="1"/>
        </p:nvSpPr>
        <p:spPr>
          <a:xfrm>
            <a:off x="0" y="1"/>
            <a:ext cx="9144000" cy="6308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dirty="0"/>
          </a:p>
        </p:txBody>
      </p:sp>
      <p:sp>
        <p:nvSpPr>
          <p:cNvPr id="6" name="Titel 1"/>
          <p:cNvSpPr>
            <a:spLocks noGrp="1"/>
          </p:cNvSpPr>
          <p:nvPr>
            <p:ph type="ctrTitle"/>
          </p:nvPr>
        </p:nvSpPr>
        <p:spPr>
          <a:xfrm>
            <a:off x="539086" y="1345093"/>
            <a:ext cx="7975073" cy="2387600"/>
          </a:xfrm>
        </p:spPr>
        <p:txBody>
          <a:bodyPr anchor="b"/>
          <a:lstStyle>
            <a:lvl1pPr algn="l">
              <a:defRPr sz="6000">
                <a:solidFill>
                  <a:schemeClr val="bg1"/>
                </a:solidFill>
                <a:latin typeface="+mj-lt"/>
              </a:defRPr>
            </a:lvl1pPr>
          </a:lstStyle>
          <a:p>
            <a:r>
              <a:rPr lang="de-DE" smtClean="0"/>
              <a:t>Titelmasterformat durch Klicken bearbeiten</a:t>
            </a:r>
            <a:endParaRPr lang="de-DE" dirty="0"/>
          </a:p>
        </p:txBody>
      </p:sp>
      <p:sp>
        <p:nvSpPr>
          <p:cNvPr id="7" name="Untertitel 2"/>
          <p:cNvSpPr>
            <a:spLocks noGrp="1"/>
          </p:cNvSpPr>
          <p:nvPr>
            <p:ph type="subTitle" idx="1"/>
          </p:nvPr>
        </p:nvSpPr>
        <p:spPr>
          <a:xfrm>
            <a:off x="539086" y="3824768"/>
            <a:ext cx="7975073" cy="1655762"/>
          </a:xfrm>
        </p:spPr>
        <p:txBody>
          <a:bodyPr/>
          <a:lstStyle>
            <a:lvl1pPr marL="0" indent="0" algn="l">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pic>
        <p:nvPicPr>
          <p:cNvPr id="8" name="Picture 3" descr="Y:\oeffentlichkeit_sponsoring\Laufwerk_NEU\Grafik\Logos\MedUni Wien\Hauptlogo\MedUni Wien_Logo\WEB\PNG\MedUni Wien_Hauptlogo_DE_RGB_72dpi.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1367" y="6384199"/>
            <a:ext cx="1554003" cy="3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546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28650" y="1341438"/>
            <a:ext cx="3886200" cy="4835525"/>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29150" y="1341438"/>
            <a:ext cx="3886200" cy="4835525"/>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Datumsplatzhalter 4"/>
          <p:cNvSpPr>
            <a:spLocks noGrp="1"/>
          </p:cNvSpPr>
          <p:nvPr>
            <p:ph type="dt" sz="half" idx="10"/>
          </p:nvPr>
        </p:nvSpPr>
        <p:spPr/>
        <p:txBody>
          <a:bodyPr/>
          <a:lstStyle/>
          <a:p>
            <a:r>
              <a:rPr lang="de-DE" smtClean="0"/>
              <a:t>Organisationseinheit / vertraulich</a:t>
            </a:r>
            <a:endParaRPr lang="de-DE"/>
          </a:p>
        </p:txBody>
      </p:sp>
      <p:sp>
        <p:nvSpPr>
          <p:cNvPr id="6" name="Fußzeilenplatzhalter 5"/>
          <p:cNvSpPr>
            <a:spLocks noGrp="1"/>
          </p:cNvSpPr>
          <p:nvPr>
            <p:ph type="ftr" sz="quarter" idx="11"/>
          </p:nvPr>
        </p:nvSpPr>
        <p:spPr/>
        <p:txBody>
          <a:bodyPr/>
          <a:lstStyle/>
          <a:p>
            <a:r>
              <a:rPr lang="de-DE"/>
              <a:t>Titel der Präsentation ODER des Vortragenden</a:t>
            </a:r>
          </a:p>
        </p:txBody>
      </p:sp>
      <p:sp>
        <p:nvSpPr>
          <p:cNvPr id="7" name="Foliennummernplatzhalter 6"/>
          <p:cNvSpPr>
            <a:spLocks noGrp="1"/>
          </p:cNvSpPr>
          <p:nvPr>
            <p:ph type="sldNum" sz="quarter" idx="12"/>
          </p:nvPr>
        </p:nvSpPr>
        <p:spPr/>
        <p:txBody>
          <a:bodyPr/>
          <a:lstStyle/>
          <a:p>
            <a:fld id="{AB6C09D1-9D44-46E9-90D5-584F6311654E}" type="slidenum">
              <a:rPr lang="de-DE" smtClean="0"/>
              <a:t>‹Nr.›</a:t>
            </a:fld>
            <a:endParaRPr lang="de-DE"/>
          </a:p>
        </p:txBody>
      </p:sp>
    </p:spTree>
    <p:extLst>
      <p:ext uri="{BB962C8B-B14F-4D97-AF65-F5344CB8AC3E}">
        <p14:creationId xmlns:p14="http://schemas.microsoft.com/office/powerpoint/2010/main" val="409383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7"/>
            <a:ext cx="7886700" cy="976312"/>
          </a:xfrm>
        </p:spPr>
        <p:txBody>
          <a:bodyPr/>
          <a:lstStyle/>
          <a:p>
            <a:r>
              <a:rPr lang="de-DE" smtClean="0"/>
              <a:t>Titelmasterformat durch Klicken bearbeiten</a:t>
            </a:r>
            <a:endParaRPr lang="de-DE" dirty="0"/>
          </a:p>
        </p:txBody>
      </p:sp>
      <p:sp>
        <p:nvSpPr>
          <p:cNvPr id="3" name="Textplatzhalter 2"/>
          <p:cNvSpPr>
            <a:spLocks noGrp="1"/>
          </p:cNvSpPr>
          <p:nvPr>
            <p:ph type="body" idx="1"/>
          </p:nvPr>
        </p:nvSpPr>
        <p:spPr>
          <a:xfrm>
            <a:off x="629842" y="1341439"/>
            <a:ext cx="3868340" cy="859320"/>
          </a:xfrm>
        </p:spPr>
        <p:txBody>
          <a:bodyPr anchor="t"/>
          <a:lstStyle>
            <a:lvl1pPr marL="0" indent="0">
              <a:lnSpc>
                <a:spcPct val="110000"/>
              </a:lnSpc>
              <a:buNone/>
              <a:defRPr sz="24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29842" y="2200759"/>
            <a:ext cx="3868340" cy="3988904"/>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629150" y="1341439"/>
            <a:ext cx="3887391" cy="859320"/>
          </a:xfrm>
        </p:spPr>
        <p:txBody>
          <a:bodyPr anchor="t">
            <a:noAutofit/>
          </a:bodyPr>
          <a:lstStyle>
            <a:lvl1pPr marL="0" indent="0">
              <a:lnSpc>
                <a:spcPct val="110000"/>
              </a:lnSpc>
              <a:buNone/>
              <a:defRPr lang="de-DE" sz="2400" b="0" kern="1200" dirty="0">
                <a:solidFill>
                  <a:schemeClr val="accent2"/>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de-DE" smtClean="0"/>
              <a:t>Formatvorlagen des Textmasters bearbeiten</a:t>
            </a:r>
          </a:p>
        </p:txBody>
      </p:sp>
      <p:sp>
        <p:nvSpPr>
          <p:cNvPr id="6" name="Inhaltsplatzhalter 5"/>
          <p:cNvSpPr>
            <a:spLocks noGrp="1"/>
          </p:cNvSpPr>
          <p:nvPr>
            <p:ph sz="quarter" idx="4"/>
          </p:nvPr>
        </p:nvSpPr>
        <p:spPr>
          <a:xfrm>
            <a:off x="4629150" y="2200759"/>
            <a:ext cx="3887391" cy="3988904"/>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Datumsplatzhalter 6"/>
          <p:cNvSpPr>
            <a:spLocks noGrp="1"/>
          </p:cNvSpPr>
          <p:nvPr>
            <p:ph type="dt" sz="half" idx="10"/>
          </p:nvPr>
        </p:nvSpPr>
        <p:spPr/>
        <p:txBody>
          <a:bodyPr/>
          <a:lstStyle/>
          <a:p>
            <a:r>
              <a:rPr lang="de-DE" smtClean="0"/>
              <a:t>Organisationseinheit / vertraulich</a:t>
            </a:r>
            <a:endParaRPr lang="de-DE"/>
          </a:p>
        </p:txBody>
      </p:sp>
      <p:sp>
        <p:nvSpPr>
          <p:cNvPr id="8" name="Fußzeilenplatzhalter 7"/>
          <p:cNvSpPr>
            <a:spLocks noGrp="1"/>
          </p:cNvSpPr>
          <p:nvPr>
            <p:ph type="ftr" sz="quarter" idx="11"/>
          </p:nvPr>
        </p:nvSpPr>
        <p:spPr/>
        <p:txBody>
          <a:bodyPr/>
          <a:lstStyle/>
          <a:p>
            <a:r>
              <a:rPr lang="de-DE"/>
              <a:t>Titel der Präsentation ODER des Vortragenden</a:t>
            </a:r>
          </a:p>
        </p:txBody>
      </p:sp>
      <p:sp>
        <p:nvSpPr>
          <p:cNvPr id="9" name="Foliennummernplatzhalter 8"/>
          <p:cNvSpPr>
            <a:spLocks noGrp="1"/>
          </p:cNvSpPr>
          <p:nvPr>
            <p:ph type="sldNum" sz="quarter" idx="12"/>
          </p:nvPr>
        </p:nvSpPr>
        <p:spPr/>
        <p:txBody>
          <a:bodyPr/>
          <a:lstStyle/>
          <a:p>
            <a:fld id="{AB6C09D1-9D44-46E9-90D5-584F6311654E}" type="slidenum">
              <a:rPr lang="de-DE" smtClean="0"/>
              <a:t>‹Nr.›</a:t>
            </a:fld>
            <a:endParaRPr lang="de-DE"/>
          </a:p>
        </p:txBody>
      </p:sp>
    </p:spTree>
    <p:extLst>
      <p:ext uri="{BB962C8B-B14F-4D97-AF65-F5344CB8AC3E}">
        <p14:creationId xmlns:p14="http://schemas.microsoft.com/office/powerpoint/2010/main" val="2958681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nfobox">
    <p:spTree>
      <p:nvGrpSpPr>
        <p:cNvPr id="1" name=""/>
        <p:cNvGrpSpPr/>
        <p:nvPr/>
      </p:nvGrpSpPr>
      <p:grpSpPr>
        <a:xfrm>
          <a:off x="0" y="0"/>
          <a:ext cx="0" cy="0"/>
          <a:chOff x="0" y="0"/>
          <a:chExt cx="0" cy="0"/>
        </a:xfrm>
      </p:grpSpPr>
      <p:sp>
        <p:nvSpPr>
          <p:cNvPr id="9" name="Rechteck 8"/>
          <p:cNvSpPr/>
          <p:nvPr userDrawn="1"/>
        </p:nvSpPr>
        <p:spPr>
          <a:xfrm>
            <a:off x="1" y="6308725"/>
            <a:ext cx="9144000" cy="5492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3" name="Fußzeilenplatzhalter 4"/>
          <p:cNvSpPr>
            <a:spLocks noGrp="1"/>
          </p:cNvSpPr>
          <p:nvPr>
            <p:ph type="ftr" sz="quarter" idx="3"/>
          </p:nvPr>
        </p:nvSpPr>
        <p:spPr>
          <a:xfrm>
            <a:off x="4779287" y="6351776"/>
            <a:ext cx="3637668" cy="226237"/>
          </a:xfrm>
          <a:prstGeom prst="rect">
            <a:avLst/>
          </a:prstGeom>
        </p:spPr>
        <p:txBody>
          <a:bodyPr vert="horz" lIns="91440" tIns="45720" rIns="91440" bIns="45720" rtlCol="0" anchor="b"/>
          <a:lstStyle>
            <a:lvl1pPr algn="l">
              <a:defRPr sz="800">
                <a:solidFill>
                  <a:schemeClr val="bg1"/>
                </a:solidFill>
              </a:defRPr>
            </a:lvl1pPr>
          </a:lstStyle>
          <a:p>
            <a:r>
              <a:rPr lang="de-DE"/>
              <a:t>Titel der Präsentation ODER des Vortragenden</a:t>
            </a:r>
            <a:endParaRPr lang="de-DE" dirty="0"/>
          </a:p>
        </p:txBody>
      </p:sp>
      <p:sp>
        <p:nvSpPr>
          <p:cNvPr id="12" name="Datumsplatzhalter 3"/>
          <p:cNvSpPr>
            <a:spLocks noGrp="1"/>
          </p:cNvSpPr>
          <p:nvPr>
            <p:ph type="dt" sz="half" idx="2"/>
          </p:nvPr>
        </p:nvSpPr>
        <p:spPr>
          <a:xfrm>
            <a:off x="4779287" y="6528894"/>
            <a:ext cx="3637668" cy="233363"/>
          </a:xfrm>
          <a:prstGeom prst="rect">
            <a:avLst/>
          </a:prstGeom>
        </p:spPr>
        <p:txBody>
          <a:bodyPr vert="horz" lIns="91440" tIns="45720" rIns="91440" bIns="45720" rtlCol="0" anchor="t"/>
          <a:lstStyle>
            <a:lvl1pPr algn="l">
              <a:defRPr sz="800" b="1">
                <a:solidFill>
                  <a:schemeClr val="bg1"/>
                </a:solidFill>
              </a:defRPr>
            </a:lvl1pPr>
          </a:lstStyle>
          <a:p>
            <a:r>
              <a:rPr lang="de-DE" smtClean="0"/>
              <a:t>Organisationseinheit / vertraulich</a:t>
            </a:r>
            <a:endParaRPr lang="de-DE" dirty="0"/>
          </a:p>
        </p:txBody>
      </p:sp>
      <p:pic>
        <p:nvPicPr>
          <p:cNvPr id="10"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17512" y="6391520"/>
            <a:ext cx="1554003" cy="355336"/>
          </a:xfrm>
          <a:prstGeom prst="rect">
            <a:avLst/>
          </a:prstGeom>
          <a:noFill/>
          <a:extLst>
            <a:ext uri="{909E8E84-426E-40DD-AFC4-6F175D3DCCD1}">
              <a14:hiddenFill xmlns:a14="http://schemas.microsoft.com/office/drawing/2010/main">
                <a:solidFill>
                  <a:srgbClr val="FFFFFF"/>
                </a:solidFill>
              </a14:hiddenFill>
            </a:ext>
          </a:extLst>
        </p:spPr>
      </p:pic>
      <p:sp>
        <p:nvSpPr>
          <p:cNvPr id="11" name="Bildplatzhalter 10"/>
          <p:cNvSpPr>
            <a:spLocks noGrp="1"/>
          </p:cNvSpPr>
          <p:nvPr>
            <p:ph type="pic" sz="quarter" idx="14"/>
          </p:nvPr>
        </p:nvSpPr>
        <p:spPr>
          <a:xfrm>
            <a:off x="0" y="0"/>
            <a:ext cx="9144000" cy="6308725"/>
          </a:xfrm>
        </p:spPr>
        <p:txBody>
          <a:bodyPr/>
          <a:lstStyle/>
          <a:p>
            <a:r>
              <a:rPr lang="de-DE" smtClean="0"/>
              <a:t>Bild durch Klicken auf Symbol hinzufügen</a:t>
            </a:r>
            <a:endParaRPr lang="en-GB" dirty="0"/>
          </a:p>
        </p:txBody>
      </p:sp>
      <p:sp>
        <p:nvSpPr>
          <p:cNvPr id="2" name="Titel 1"/>
          <p:cNvSpPr>
            <a:spLocks noGrp="1"/>
          </p:cNvSpPr>
          <p:nvPr>
            <p:ph type="title"/>
          </p:nvPr>
        </p:nvSpPr>
        <p:spPr>
          <a:xfrm>
            <a:off x="4643438" y="457464"/>
            <a:ext cx="3870325" cy="5656064"/>
          </a:xfrm>
          <a:prstGeom prst="round2DiagRect">
            <a:avLst>
              <a:gd name="adj1" fmla="val 6468"/>
              <a:gd name="adj2" fmla="val 0"/>
            </a:avLst>
          </a:prstGeom>
          <a:solidFill>
            <a:schemeClr val="accent3">
              <a:lumMod val="20000"/>
              <a:lumOff val="80000"/>
            </a:schemeClr>
          </a:solidFill>
        </p:spPr>
        <p:txBody>
          <a:bodyPr lIns="108000">
            <a:normAutofit/>
          </a:bodyPr>
          <a:lstStyle>
            <a:lvl1pPr>
              <a:lnSpc>
                <a:spcPct val="100000"/>
              </a:lnSpc>
              <a:spcBef>
                <a:spcPts val="600"/>
              </a:spcBef>
              <a:defRPr sz="2400"/>
            </a:lvl1pPr>
          </a:lstStyle>
          <a:p>
            <a:r>
              <a:rPr lang="de-DE" smtClean="0"/>
              <a:t>Titelmasterformat durch Klicken bearbeiten</a:t>
            </a:r>
            <a:endParaRPr lang="de-DE" dirty="0"/>
          </a:p>
        </p:txBody>
      </p:sp>
      <p:sp>
        <p:nvSpPr>
          <p:cNvPr id="8" name="Inhaltsplatzhalter 7"/>
          <p:cNvSpPr>
            <a:spLocks noGrp="1"/>
          </p:cNvSpPr>
          <p:nvPr>
            <p:ph sz="quarter" idx="13"/>
          </p:nvPr>
        </p:nvSpPr>
        <p:spPr>
          <a:xfrm>
            <a:off x="4839571" y="1438620"/>
            <a:ext cx="3586339" cy="4509743"/>
          </a:xfrm>
        </p:spPr>
        <p:txBody>
          <a:bodyPr>
            <a:normAutofit/>
          </a:bodyPr>
          <a:lstStyle>
            <a:lvl1pPr>
              <a:defRPr sz="1600"/>
            </a:lvl1pPr>
            <a:lvl2pPr>
              <a:defRPr sz="1600"/>
            </a:lvl2pPr>
            <a:lvl3pPr>
              <a:defRPr sz="1600"/>
            </a:lvl3pPr>
            <a:lvl4pPr>
              <a:defRPr sz="1600"/>
            </a:lvl4pPr>
            <a:lvl5pPr>
              <a:defRPr sz="1600"/>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5" name="Foliennummernplatzhalter 5"/>
          <p:cNvSpPr>
            <a:spLocks noGrp="1"/>
          </p:cNvSpPr>
          <p:nvPr>
            <p:ph type="sldNum" sz="quarter" idx="12"/>
          </p:nvPr>
        </p:nvSpPr>
        <p:spPr>
          <a:xfrm>
            <a:off x="8515350" y="6434321"/>
            <a:ext cx="463716" cy="314081"/>
          </a:xfrm>
        </p:spPr>
        <p:txBody>
          <a:bodyPr anchor="b"/>
          <a:lstStyle/>
          <a:p>
            <a:fld id="{AB6C09D1-9D44-46E9-90D5-584F6311654E}" type="slidenum">
              <a:rPr lang="de-DE" smtClean="0"/>
              <a:t>‹Nr.›</a:t>
            </a:fld>
            <a:endParaRPr lang="de-DE"/>
          </a:p>
        </p:txBody>
      </p:sp>
    </p:spTree>
    <p:extLst>
      <p:ext uri="{BB962C8B-B14F-4D97-AF65-F5344CB8AC3E}">
        <p14:creationId xmlns:p14="http://schemas.microsoft.com/office/powerpoint/2010/main" val="476472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Inhalt und Infobox">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4" name="Datumsplatzhalter 3"/>
          <p:cNvSpPr>
            <a:spLocks noGrp="1"/>
          </p:cNvSpPr>
          <p:nvPr>
            <p:ph type="dt" sz="half" idx="10"/>
          </p:nvPr>
        </p:nvSpPr>
        <p:spPr/>
        <p:txBody>
          <a:bodyPr anchor="t"/>
          <a:lstStyle/>
          <a:p>
            <a:r>
              <a:rPr lang="de-DE" smtClean="0"/>
              <a:t>Organisationseinheit / vertraulich</a:t>
            </a:r>
            <a:endParaRPr lang="de-DE"/>
          </a:p>
        </p:txBody>
      </p:sp>
      <p:sp>
        <p:nvSpPr>
          <p:cNvPr id="5" name="Fußzeilenplatzhalter 4"/>
          <p:cNvSpPr>
            <a:spLocks noGrp="1"/>
          </p:cNvSpPr>
          <p:nvPr>
            <p:ph type="ftr" sz="quarter" idx="11"/>
          </p:nvPr>
        </p:nvSpPr>
        <p:spPr>
          <a:xfrm>
            <a:off x="4779287" y="6365631"/>
            <a:ext cx="3637668" cy="226237"/>
          </a:xfrm>
        </p:spPr>
        <p:txBody>
          <a:bodyPr anchor="t"/>
          <a:lstStyle>
            <a:lvl1pPr algn="l">
              <a:defRPr/>
            </a:lvl1pPr>
          </a:lstStyle>
          <a:p>
            <a:r>
              <a:rPr lang="de-DE"/>
              <a:t>Titel der Präsentation ODER des Vortragenden</a:t>
            </a:r>
          </a:p>
        </p:txBody>
      </p:sp>
      <p:sp>
        <p:nvSpPr>
          <p:cNvPr id="6" name="Foliennummernplatzhalter 5"/>
          <p:cNvSpPr>
            <a:spLocks noGrp="1"/>
          </p:cNvSpPr>
          <p:nvPr>
            <p:ph type="sldNum" sz="quarter" idx="12"/>
          </p:nvPr>
        </p:nvSpPr>
        <p:spPr/>
        <p:txBody>
          <a:bodyPr anchor="b"/>
          <a:lstStyle/>
          <a:p>
            <a:fld id="{AB6C09D1-9D44-46E9-90D5-584F6311654E}" type="slidenum">
              <a:rPr lang="de-DE" smtClean="0"/>
              <a:t>‹Nr.›</a:t>
            </a:fld>
            <a:endParaRPr lang="de-DE"/>
          </a:p>
        </p:txBody>
      </p:sp>
      <p:sp>
        <p:nvSpPr>
          <p:cNvPr id="8" name="Inhaltsplatzhalter 7"/>
          <p:cNvSpPr>
            <a:spLocks noGrp="1"/>
          </p:cNvSpPr>
          <p:nvPr>
            <p:ph sz="quarter" idx="13"/>
          </p:nvPr>
        </p:nvSpPr>
        <p:spPr>
          <a:xfrm>
            <a:off x="603250" y="1341437"/>
            <a:ext cx="3968750" cy="49672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a:p>
        </p:txBody>
      </p:sp>
      <p:sp>
        <p:nvSpPr>
          <p:cNvPr id="7" name="Inhaltsplatzhalter 6"/>
          <p:cNvSpPr>
            <a:spLocks noGrp="1" noChangeAspect="1"/>
          </p:cNvSpPr>
          <p:nvPr>
            <p:ph sz="quarter" idx="14"/>
          </p:nvPr>
        </p:nvSpPr>
        <p:spPr>
          <a:xfrm>
            <a:off x="4848225" y="1341438"/>
            <a:ext cx="3667125" cy="4853804"/>
          </a:xfrm>
          <a:prstGeom prst="round2DiagRect">
            <a:avLst>
              <a:gd name="adj1" fmla="val 8954"/>
              <a:gd name="adj2" fmla="val 0"/>
            </a:avLst>
          </a:prstGeom>
          <a:solidFill>
            <a:schemeClr val="accent3">
              <a:lumMod val="20000"/>
              <a:lumOff val="80000"/>
            </a:schemeClr>
          </a:solidFill>
        </p:spPr>
        <p:txBody>
          <a:bodyPr lIns="108000" tIns="72000" bIns="72000">
            <a:noAutofit/>
          </a:bodyPr>
          <a:lstStyle>
            <a:lvl1pPr>
              <a:defRPr sz="1600"/>
            </a:lvl1pPr>
            <a:lvl2pPr>
              <a:defRPr sz="1600"/>
            </a:lvl2pPr>
            <a:lvl3pPr>
              <a:defRPr sz="1600"/>
            </a:lvl3pPr>
            <a:lvl4pPr>
              <a:defRPr sz="1600"/>
            </a:lvl4pPr>
            <a:lvl5pPr>
              <a:defRPr sz="1600"/>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dirty="0"/>
          </a:p>
        </p:txBody>
      </p:sp>
    </p:spTree>
    <p:extLst>
      <p:ext uri="{BB962C8B-B14F-4D97-AF65-F5344CB8AC3E}">
        <p14:creationId xmlns:p14="http://schemas.microsoft.com/office/powerpoint/2010/main" val="3605612555"/>
      </p:ext>
    </p:extLst>
  </p:cSld>
  <p:clrMapOvr>
    <a:masterClrMapping/>
  </p:clrMapOvr>
  <p:extLst mod="1">
    <p:ext uri="{DCECCB84-F9BA-43D5-87BE-67443E8EF086}">
      <p15:sldGuideLst xmlns:p15="http://schemas.microsoft.com/office/powerpoint/2012/main">
        <p15:guide id="1" orient="horz" pos="34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Inhalt und Bild abgerunde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4" name="Datumsplatzhalter 3"/>
          <p:cNvSpPr>
            <a:spLocks noGrp="1"/>
          </p:cNvSpPr>
          <p:nvPr>
            <p:ph type="dt" sz="half" idx="10"/>
          </p:nvPr>
        </p:nvSpPr>
        <p:spPr/>
        <p:txBody>
          <a:bodyPr anchor="t"/>
          <a:lstStyle/>
          <a:p>
            <a:r>
              <a:rPr lang="de-DE" smtClean="0"/>
              <a:t>Organisationseinheit / vertraulich</a:t>
            </a:r>
            <a:endParaRPr lang="de-DE"/>
          </a:p>
        </p:txBody>
      </p:sp>
      <p:sp>
        <p:nvSpPr>
          <p:cNvPr id="5" name="Fußzeilenplatzhalter 4"/>
          <p:cNvSpPr>
            <a:spLocks noGrp="1"/>
          </p:cNvSpPr>
          <p:nvPr>
            <p:ph type="ftr" sz="quarter" idx="11"/>
          </p:nvPr>
        </p:nvSpPr>
        <p:spPr>
          <a:xfrm>
            <a:off x="4779287" y="6365631"/>
            <a:ext cx="3637668" cy="226237"/>
          </a:xfrm>
        </p:spPr>
        <p:txBody>
          <a:bodyPr anchor="t"/>
          <a:lstStyle>
            <a:lvl1pPr algn="l">
              <a:defRPr/>
            </a:lvl1pPr>
          </a:lstStyle>
          <a:p>
            <a:r>
              <a:rPr lang="de-DE"/>
              <a:t>Titel der Präsentation ODER des Vortragenden</a:t>
            </a:r>
          </a:p>
        </p:txBody>
      </p:sp>
      <p:sp>
        <p:nvSpPr>
          <p:cNvPr id="6" name="Foliennummernplatzhalter 5"/>
          <p:cNvSpPr>
            <a:spLocks noGrp="1"/>
          </p:cNvSpPr>
          <p:nvPr>
            <p:ph type="sldNum" sz="quarter" idx="12"/>
          </p:nvPr>
        </p:nvSpPr>
        <p:spPr/>
        <p:txBody>
          <a:bodyPr anchor="b"/>
          <a:lstStyle/>
          <a:p>
            <a:fld id="{AB6C09D1-9D44-46E9-90D5-584F6311654E}" type="slidenum">
              <a:rPr lang="de-DE" smtClean="0"/>
              <a:t>‹Nr.›</a:t>
            </a:fld>
            <a:endParaRPr lang="de-DE"/>
          </a:p>
        </p:txBody>
      </p:sp>
      <p:sp>
        <p:nvSpPr>
          <p:cNvPr id="8" name="Inhaltsplatzhalter 7"/>
          <p:cNvSpPr>
            <a:spLocks noGrp="1"/>
          </p:cNvSpPr>
          <p:nvPr>
            <p:ph sz="quarter" idx="13"/>
          </p:nvPr>
        </p:nvSpPr>
        <p:spPr>
          <a:xfrm>
            <a:off x="603250" y="1341437"/>
            <a:ext cx="7912100" cy="49672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extLst>
      <p:ext uri="{BB962C8B-B14F-4D97-AF65-F5344CB8AC3E}">
        <p14:creationId xmlns:p14="http://schemas.microsoft.com/office/powerpoint/2010/main" val="1606908793"/>
      </p:ext>
    </p:extLst>
  </p:cSld>
  <p:clrMapOvr>
    <a:masterClrMapping/>
  </p:clrMapOvr>
  <p:extLst mod="1">
    <p:ext uri="{DCECCB84-F9BA-43D5-87BE-67443E8EF086}">
      <p15:sldGuideLst xmlns:p15="http://schemas.microsoft.com/office/powerpoint/2012/main">
        <p15:guide id="1" orient="horz" pos="34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Organisationseinheit / vertraulich</a:t>
            </a:r>
            <a:endParaRPr lang="de-DE"/>
          </a:p>
        </p:txBody>
      </p:sp>
      <p:sp>
        <p:nvSpPr>
          <p:cNvPr id="4" name="Fußzeilenplatzhalter 3"/>
          <p:cNvSpPr>
            <a:spLocks noGrp="1"/>
          </p:cNvSpPr>
          <p:nvPr>
            <p:ph type="ftr" sz="quarter" idx="11"/>
          </p:nvPr>
        </p:nvSpPr>
        <p:spPr/>
        <p:txBody>
          <a:bodyPr/>
          <a:lstStyle/>
          <a:p>
            <a:r>
              <a:rPr lang="de-DE"/>
              <a:t>Titel der Präsentation ODER des Vortragenden</a:t>
            </a:r>
          </a:p>
        </p:txBody>
      </p:sp>
      <p:sp>
        <p:nvSpPr>
          <p:cNvPr id="5" name="Foliennummernplatzhalter 4"/>
          <p:cNvSpPr>
            <a:spLocks noGrp="1"/>
          </p:cNvSpPr>
          <p:nvPr>
            <p:ph type="sldNum" sz="quarter" idx="12"/>
          </p:nvPr>
        </p:nvSpPr>
        <p:spPr/>
        <p:txBody>
          <a:bodyPr/>
          <a:lstStyle/>
          <a:p>
            <a:fld id="{AB6C09D1-9D44-46E9-90D5-584F6311654E}" type="slidenum">
              <a:rPr lang="de-DE" smtClean="0"/>
              <a:t>‹Nr.›</a:t>
            </a:fld>
            <a:endParaRPr lang="de-DE"/>
          </a:p>
        </p:txBody>
      </p:sp>
    </p:spTree>
    <p:extLst>
      <p:ext uri="{BB962C8B-B14F-4D97-AF65-F5344CB8AC3E}">
        <p14:creationId xmlns:p14="http://schemas.microsoft.com/office/powerpoint/2010/main" val="2826678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Organisationseinheit / vertraulich</a:t>
            </a:r>
            <a:endParaRPr lang="de-DE"/>
          </a:p>
        </p:txBody>
      </p:sp>
      <p:sp>
        <p:nvSpPr>
          <p:cNvPr id="3" name="Fußzeilenplatzhalter 2"/>
          <p:cNvSpPr>
            <a:spLocks noGrp="1"/>
          </p:cNvSpPr>
          <p:nvPr>
            <p:ph type="ftr" sz="quarter" idx="11"/>
          </p:nvPr>
        </p:nvSpPr>
        <p:spPr/>
        <p:txBody>
          <a:bodyPr/>
          <a:lstStyle/>
          <a:p>
            <a:r>
              <a:rPr lang="de-DE"/>
              <a:t>Titel der Präsentation ODER des Vortragenden</a:t>
            </a:r>
          </a:p>
        </p:txBody>
      </p:sp>
      <p:sp>
        <p:nvSpPr>
          <p:cNvPr id="4" name="Foliennummernplatzhalter 3"/>
          <p:cNvSpPr>
            <a:spLocks noGrp="1"/>
          </p:cNvSpPr>
          <p:nvPr>
            <p:ph type="sldNum" sz="quarter" idx="12"/>
          </p:nvPr>
        </p:nvSpPr>
        <p:spPr/>
        <p:txBody>
          <a:bodyPr/>
          <a:lstStyle/>
          <a:p>
            <a:fld id="{AB6C09D1-9D44-46E9-90D5-584F6311654E}" type="slidenum">
              <a:rPr lang="de-DE" smtClean="0"/>
              <a:t>‹Nr.›</a:t>
            </a:fld>
            <a:endParaRPr lang="de-DE"/>
          </a:p>
        </p:txBody>
      </p:sp>
    </p:spTree>
    <p:extLst>
      <p:ext uri="{BB962C8B-B14F-4D97-AF65-F5344CB8AC3E}">
        <p14:creationId xmlns:p14="http://schemas.microsoft.com/office/powerpoint/2010/main" val="50334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4" name="Datumsplatzhalter 3"/>
          <p:cNvSpPr>
            <a:spLocks noGrp="1"/>
          </p:cNvSpPr>
          <p:nvPr>
            <p:ph type="dt" sz="half" idx="10"/>
          </p:nvPr>
        </p:nvSpPr>
        <p:spPr/>
        <p:txBody>
          <a:bodyPr anchor="t"/>
          <a:lstStyle/>
          <a:p>
            <a:r>
              <a:rPr lang="de-DE" smtClean="0"/>
              <a:t>Organisationseinheit / vertraulich</a:t>
            </a:r>
            <a:endParaRPr lang="de-DE"/>
          </a:p>
        </p:txBody>
      </p:sp>
      <p:sp>
        <p:nvSpPr>
          <p:cNvPr id="5" name="Fußzeilenplatzhalter 4"/>
          <p:cNvSpPr>
            <a:spLocks noGrp="1"/>
          </p:cNvSpPr>
          <p:nvPr>
            <p:ph type="ftr" sz="quarter" idx="11"/>
          </p:nvPr>
        </p:nvSpPr>
        <p:spPr>
          <a:xfrm>
            <a:off x="4779287" y="6365631"/>
            <a:ext cx="3637668" cy="226237"/>
          </a:xfrm>
        </p:spPr>
        <p:txBody>
          <a:bodyPr anchor="t"/>
          <a:lstStyle>
            <a:lvl1pPr algn="l">
              <a:defRPr/>
            </a:lvl1pPr>
          </a:lstStyle>
          <a:p>
            <a:r>
              <a:rPr lang="de-DE"/>
              <a:t>Titel der Präsentation ODER des Vortragenden</a:t>
            </a:r>
          </a:p>
        </p:txBody>
      </p:sp>
      <p:sp>
        <p:nvSpPr>
          <p:cNvPr id="6" name="Foliennummernplatzhalter 5"/>
          <p:cNvSpPr>
            <a:spLocks noGrp="1"/>
          </p:cNvSpPr>
          <p:nvPr>
            <p:ph type="sldNum" sz="quarter" idx="12"/>
          </p:nvPr>
        </p:nvSpPr>
        <p:spPr/>
        <p:txBody>
          <a:bodyPr anchor="b"/>
          <a:lstStyle/>
          <a:p>
            <a:fld id="{AB6C09D1-9D44-46E9-90D5-584F6311654E}" type="slidenum">
              <a:rPr lang="de-DE" smtClean="0"/>
              <a:t>‹Nr.›</a:t>
            </a:fld>
            <a:endParaRPr lang="de-DE"/>
          </a:p>
        </p:txBody>
      </p:sp>
      <p:sp>
        <p:nvSpPr>
          <p:cNvPr id="8" name="Inhaltsplatzhalter 7"/>
          <p:cNvSpPr>
            <a:spLocks noGrp="1"/>
          </p:cNvSpPr>
          <p:nvPr>
            <p:ph sz="quarter" idx="13"/>
          </p:nvPr>
        </p:nvSpPr>
        <p:spPr>
          <a:xfrm>
            <a:off x="603250" y="1341437"/>
            <a:ext cx="7912100" cy="49672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extLst>
      <p:ext uri="{BB962C8B-B14F-4D97-AF65-F5344CB8AC3E}">
        <p14:creationId xmlns:p14="http://schemas.microsoft.com/office/powerpoint/2010/main" val="832676645"/>
      </p:ext>
    </p:extLst>
  </p:cSld>
  <p:clrMapOvr>
    <a:masterClrMapping/>
  </p:clrMapOvr>
  <p:extLst mod="1">
    <p:ext uri="{DCECCB84-F9BA-43D5-87BE-67443E8EF086}">
      <p15:sldGuideLst xmlns:p15="http://schemas.microsoft.com/office/powerpoint/2012/main">
        <p15:guide id="1" orient="horz" pos="34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Weiß">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smtClean="0"/>
              <a:t>Organisationseinheit / vertraulich</a:t>
            </a:r>
            <a:endParaRPr lang="de-DE" dirty="0"/>
          </a:p>
        </p:txBody>
      </p:sp>
      <p:sp>
        <p:nvSpPr>
          <p:cNvPr id="4" name="Fußzeilenplatzhalter 3"/>
          <p:cNvSpPr>
            <a:spLocks noGrp="1"/>
          </p:cNvSpPr>
          <p:nvPr>
            <p:ph type="ftr" sz="quarter" idx="11"/>
          </p:nvPr>
        </p:nvSpPr>
        <p:spPr/>
        <p:txBody>
          <a:bodyPr/>
          <a:lstStyle/>
          <a:p>
            <a:r>
              <a:rPr lang="de-DE"/>
              <a:t>Titel der Präsentation ODER des Vortragenden</a:t>
            </a:r>
            <a:endParaRPr lang="de-DE" dirty="0"/>
          </a:p>
        </p:txBody>
      </p:sp>
      <p:sp>
        <p:nvSpPr>
          <p:cNvPr id="5" name="Foliennummernplatzhalter 4"/>
          <p:cNvSpPr>
            <a:spLocks noGrp="1"/>
          </p:cNvSpPr>
          <p:nvPr>
            <p:ph type="sldNum" sz="quarter" idx="12"/>
          </p:nvPr>
        </p:nvSpPr>
        <p:spPr/>
        <p:txBody>
          <a:bodyPr/>
          <a:lstStyle>
            <a:lvl1pPr>
              <a:defRPr>
                <a:solidFill>
                  <a:schemeClr val="accent1"/>
                </a:solidFill>
              </a:defRPr>
            </a:lvl1pPr>
          </a:lstStyle>
          <a:p>
            <a:fld id="{AB6C09D1-9D44-46E9-90D5-584F6311654E}" type="slidenum">
              <a:rPr lang="de-DE" smtClean="0"/>
              <a:pPr/>
              <a:t>‹Nr.›</a:t>
            </a:fld>
            <a:endParaRPr lang="de-DE" dirty="0"/>
          </a:p>
        </p:txBody>
      </p:sp>
      <p:sp>
        <p:nvSpPr>
          <p:cNvPr id="8" name="Titel 1"/>
          <p:cNvSpPr>
            <a:spLocks noGrp="1"/>
          </p:cNvSpPr>
          <p:nvPr>
            <p:ph type="ctrTitle"/>
          </p:nvPr>
        </p:nvSpPr>
        <p:spPr>
          <a:xfrm>
            <a:off x="539086" y="1345093"/>
            <a:ext cx="7975073" cy="2387600"/>
          </a:xfrm>
        </p:spPr>
        <p:txBody>
          <a:bodyPr anchor="b"/>
          <a:lstStyle>
            <a:lvl1pPr algn="l">
              <a:defRPr sz="6000">
                <a:solidFill>
                  <a:schemeClr val="accent1"/>
                </a:solidFill>
                <a:latin typeface="+mj-lt"/>
              </a:defRPr>
            </a:lvl1pPr>
          </a:lstStyle>
          <a:p>
            <a:r>
              <a:rPr lang="de-DE" smtClean="0"/>
              <a:t>Titelmasterformat durch Klicken bearbeiten</a:t>
            </a:r>
            <a:endParaRPr lang="de-DE" dirty="0"/>
          </a:p>
        </p:txBody>
      </p:sp>
      <p:sp>
        <p:nvSpPr>
          <p:cNvPr id="9" name="Untertitel 2"/>
          <p:cNvSpPr>
            <a:spLocks noGrp="1"/>
          </p:cNvSpPr>
          <p:nvPr>
            <p:ph type="subTitle" idx="1"/>
          </p:nvPr>
        </p:nvSpPr>
        <p:spPr>
          <a:xfrm>
            <a:off x="539086" y="3824768"/>
            <a:ext cx="7975073" cy="1655762"/>
          </a:xfrm>
        </p:spPr>
        <p:txBody>
          <a:bodyPr/>
          <a:lstStyle>
            <a:lvl1pPr marL="0" indent="0" algn="l">
              <a:buNone/>
              <a:defRPr sz="240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Tree>
    <p:extLst>
      <p:ext uri="{BB962C8B-B14F-4D97-AF65-F5344CB8AC3E}">
        <p14:creationId xmlns:p14="http://schemas.microsoft.com/office/powerpoint/2010/main" val="88677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Sub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972000"/>
          </a:xfrm>
        </p:spPr>
        <p:txBody>
          <a:bodyPr tIns="72000" bIns="0"/>
          <a:lstStyle/>
          <a:p>
            <a:r>
              <a:rPr lang="de-DE" smtClean="0"/>
              <a:t>Titelmasterformat durch Klicken bearbeiten</a:t>
            </a:r>
            <a:endParaRPr lang="de-DE" dirty="0"/>
          </a:p>
        </p:txBody>
      </p:sp>
      <p:sp>
        <p:nvSpPr>
          <p:cNvPr id="3" name="Inhaltsplatzhalter 2"/>
          <p:cNvSpPr>
            <a:spLocks noGrp="1"/>
          </p:cNvSpPr>
          <p:nvPr>
            <p:ph idx="1"/>
          </p:nvPr>
        </p:nvSpPr>
        <p:spPr>
          <a:xfrm>
            <a:off x="628650" y="2014538"/>
            <a:ext cx="7886700" cy="4162425"/>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oliennummernplatzhalter 5"/>
          <p:cNvSpPr>
            <a:spLocks noGrp="1"/>
          </p:cNvSpPr>
          <p:nvPr>
            <p:ph type="sldNum" sz="quarter" idx="12"/>
          </p:nvPr>
        </p:nvSpPr>
        <p:spPr/>
        <p:txBody>
          <a:bodyPr anchor="b"/>
          <a:lstStyle/>
          <a:p>
            <a:fld id="{AB6C09D1-9D44-46E9-90D5-584F6311654E}" type="slidenum">
              <a:rPr lang="de-DE" smtClean="0"/>
              <a:t>‹Nr.›</a:t>
            </a:fld>
            <a:endParaRPr lang="de-DE"/>
          </a:p>
        </p:txBody>
      </p:sp>
      <p:sp>
        <p:nvSpPr>
          <p:cNvPr id="8" name="Textplatzhalter 7"/>
          <p:cNvSpPr>
            <a:spLocks noGrp="1"/>
          </p:cNvSpPr>
          <p:nvPr>
            <p:ph type="body" sz="quarter" idx="13"/>
          </p:nvPr>
        </p:nvSpPr>
        <p:spPr>
          <a:xfrm>
            <a:off x="628650" y="1341438"/>
            <a:ext cx="7886700" cy="630237"/>
          </a:xfrm>
        </p:spPr>
        <p:txBody>
          <a:bodyPr lIns="0" tIns="0" rIns="0" bIns="0" anchor="t">
            <a:normAutofit/>
          </a:bodyPr>
          <a:lstStyle>
            <a:lvl1pPr marL="0" indent="0">
              <a:spcBef>
                <a:spcPts val="0"/>
              </a:spcBef>
              <a:buNone/>
              <a:defRPr sz="2400">
                <a:solidFill>
                  <a:schemeClr val="accent2"/>
                </a:solidFill>
                <a:latin typeface="+mj-lt"/>
              </a:defRPr>
            </a:lvl1pPr>
          </a:lstStyle>
          <a:p>
            <a:pPr lvl="0"/>
            <a:r>
              <a:rPr lang="de-DE" smtClean="0"/>
              <a:t>Formatvorlagen des Textmasters bearbeiten</a:t>
            </a:r>
          </a:p>
        </p:txBody>
      </p:sp>
      <p:sp>
        <p:nvSpPr>
          <p:cNvPr id="9" name="Datumsplatzhalter 3"/>
          <p:cNvSpPr>
            <a:spLocks noGrp="1"/>
          </p:cNvSpPr>
          <p:nvPr>
            <p:ph type="dt" sz="half" idx="2"/>
          </p:nvPr>
        </p:nvSpPr>
        <p:spPr>
          <a:xfrm>
            <a:off x="4779287" y="6528894"/>
            <a:ext cx="3637668" cy="233363"/>
          </a:xfrm>
          <a:prstGeom prst="rect">
            <a:avLst/>
          </a:prstGeom>
        </p:spPr>
        <p:txBody>
          <a:bodyPr vert="horz" lIns="91440" tIns="45720" rIns="91440" bIns="45720" rtlCol="0" anchor="t"/>
          <a:lstStyle>
            <a:lvl1pPr algn="l">
              <a:defRPr sz="800" b="1">
                <a:solidFill>
                  <a:schemeClr val="bg1"/>
                </a:solidFill>
              </a:defRPr>
            </a:lvl1pPr>
          </a:lstStyle>
          <a:p>
            <a:r>
              <a:rPr lang="de-DE" smtClean="0"/>
              <a:t>Organisationseinheit / vertraulich</a:t>
            </a:r>
            <a:endParaRPr lang="de-DE" dirty="0"/>
          </a:p>
        </p:txBody>
      </p:sp>
      <p:sp>
        <p:nvSpPr>
          <p:cNvPr id="10" name="Fußzeilenplatzhalter 4"/>
          <p:cNvSpPr>
            <a:spLocks noGrp="1"/>
          </p:cNvSpPr>
          <p:nvPr>
            <p:ph type="ftr" sz="quarter" idx="3"/>
          </p:nvPr>
        </p:nvSpPr>
        <p:spPr>
          <a:xfrm>
            <a:off x="4779287" y="6351776"/>
            <a:ext cx="3637668" cy="226237"/>
          </a:xfrm>
          <a:prstGeom prst="rect">
            <a:avLst/>
          </a:prstGeom>
        </p:spPr>
        <p:txBody>
          <a:bodyPr vert="horz" lIns="91440" tIns="45720" rIns="91440" bIns="45720" rtlCol="0" anchor="b"/>
          <a:lstStyle>
            <a:lvl1pPr algn="l">
              <a:defRPr sz="800">
                <a:solidFill>
                  <a:schemeClr val="bg1"/>
                </a:solidFill>
              </a:defRPr>
            </a:lvl1pPr>
          </a:lstStyle>
          <a:p>
            <a:r>
              <a:rPr lang="de-DE" dirty="0"/>
              <a:t>Titel der Präsentation ODER des Vortragenden</a:t>
            </a:r>
          </a:p>
        </p:txBody>
      </p:sp>
    </p:spTree>
    <p:extLst>
      <p:ext uri="{BB962C8B-B14F-4D97-AF65-F5344CB8AC3E}">
        <p14:creationId xmlns:p14="http://schemas.microsoft.com/office/powerpoint/2010/main" val="18366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 mit Bildunt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000" y="365125"/>
            <a:ext cx="7887600" cy="972000"/>
          </a:xfrm>
        </p:spPr>
        <p:txBody>
          <a:bodyPr/>
          <a:lstStyle/>
          <a:p>
            <a:r>
              <a:rPr lang="de-DE" smtClean="0"/>
              <a:t>Titelmasterformat durch Klicken bearbeiten</a:t>
            </a:r>
            <a:endParaRPr lang="de-DE" dirty="0"/>
          </a:p>
        </p:txBody>
      </p:sp>
      <p:sp>
        <p:nvSpPr>
          <p:cNvPr id="3" name="Inhaltsplatzhalter 2"/>
          <p:cNvSpPr>
            <a:spLocks noGrp="1"/>
          </p:cNvSpPr>
          <p:nvPr>
            <p:ph idx="1" hasCustomPrompt="1"/>
          </p:nvPr>
        </p:nvSpPr>
        <p:spPr>
          <a:xfrm>
            <a:off x="630000" y="5697787"/>
            <a:ext cx="7912100" cy="565429"/>
          </a:xfrm>
        </p:spPr>
        <p:txBody>
          <a:bodyPr>
            <a:noAutofit/>
          </a:bodyPr>
          <a:lstStyle>
            <a:lvl1pPr marL="0" indent="0">
              <a:buNone/>
              <a:defRPr sz="1400"/>
            </a:lvl1pPr>
            <a:lvl2pPr>
              <a:defRPr sz="1400"/>
            </a:lvl2pPr>
            <a:lvl3pPr>
              <a:defRPr sz="1400"/>
            </a:lvl3pPr>
            <a:lvl4pPr>
              <a:defRPr sz="1400"/>
            </a:lvl4pPr>
            <a:lvl5pPr>
              <a:defRPr sz="1400"/>
            </a:lvl5pPr>
          </a:lstStyle>
          <a:p>
            <a:pPr lvl="0"/>
            <a:r>
              <a:rPr lang="de-DE" dirty="0"/>
              <a:t>Bildunterschrift</a:t>
            </a:r>
          </a:p>
        </p:txBody>
      </p:sp>
      <p:sp>
        <p:nvSpPr>
          <p:cNvPr id="6" name="Foliennummernplatzhalter 5"/>
          <p:cNvSpPr>
            <a:spLocks noGrp="1"/>
          </p:cNvSpPr>
          <p:nvPr>
            <p:ph type="sldNum" sz="quarter" idx="12"/>
          </p:nvPr>
        </p:nvSpPr>
        <p:spPr/>
        <p:txBody>
          <a:bodyPr anchor="b"/>
          <a:lstStyle/>
          <a:p>
            <a:fld id="{AB6C09D1-9D44-46E9-90D5-584F6311654E}" type="slidenum">
              <a:rPr lang="de-DE" smtClean="0"/>
              <a:t>‹Nr.›</a:t>
            </a:fld>
            <a:endParaRPr lang="de-DE"/>
          </a:p>
        </p:txBody>
      </p:sp>
      <p:sp>
        <p:nvSpPr>
          <p:cNvPr id="9" name="Bildplatzhalter 8"/>
          <p:cNvSpPr>
            <a:spLocks noGrp="1"/>
          </p:cNvSpPr>
          <p:nvPr>
            <p:ph type="pic" sz="quarter" idx="13"/>
          </p:nvPr>
        </p:nvSpPr>
        <p:spPr>
          <a:xfrm>
            <a:off x="630000" y="1425684"/>
            <a:ext cx="7924800" cy="4272104"/>
          </a:xfrm>
        </p:spPr>
        <p:txBody>
          <a:bodyPr/>
          <a:lstStyle/>
          <a:p>
            <a:r>
              <a:rPr lang="de-DE" smtClean="0"/>
              <a:t>Bild durch Klicken auf Symbol hinzufügen</a:t>
            </a:r>
            <a:endParaRPr lang="en-GB" dirty="0"/>
          </a:p>
        </p:txBody>
      </p:sp>
      <p:sp>
        <p:nvSpPr>
          <p:cNvPr id="8" name="Datumsplatzhalter 3"/>
          <p:cNvSpPr>
            <a:spLocks noGrp="1"/>
          </p:cNvSpPr>
          <p:nvPr>
            <p:ph type="dt" sz="half" idx="2"/>
          </p:nvPr>
        </p:nvSpPr>
        <p:spPr>
          <a:xfrm>
            <a:off x="4779287" y="6528894"/>
            <a:ext cx="3637668" cy="233363"/>
          </a:xfrm>
          <a:prstGeom prst="rect">
            <a:avLst/>
          </a:prstGeom>
        </p:spPr>
        <p:txBody>
          <a:bodyPr vert="horz" lIns="91440" tIns="45720" rIns="91440" bIns="45720" rtlCol="0" anchor="t"/>
          <a:lstStyle>
            <a:lvl1pPr algn="l">
              <a:defRPr sz="800" b="1">
                <a:solidFill>
                  <a:schemeClr val="bg1"/>
                </a:solidFill>
              </a:defRPr>
            </a:lvl1pPr>
          </a:lstStyle>
          <a:p>
            <a:r>
              <a:rPr lang="de-DE" smtClean="0"/>
              <a:t>Organisationseinheit / vertraulich</a:t>
            </a:r>
            <a:endParaRPr lang="de-DE" dirty="0"/>
          </a:p>
        </p:txBody>
      </p:sp>
      <p:sp>
        <p:nvSpPr>
          <p:cNvPr id="10" name="Fußzeilenplatzhalter 4"/>
          <p:cNvSpPr>
            <a:spLocks noGrp="1"/>
          </p:cNvSpPr>
          <p:nvPr>
            <p:ph type="ftr" sz="quarter" idx="3"/>
          </p:nvPr>
        </p:nvSpPr>
        <p:spPr>
          <a:xfrm>
            <a:off x="4779287" y="6351776"/>
            <a:ext cx="3637668" cy="226237"/>
          </a:xfrm>
          <a:prstGeom prst="rect">
            <a:avLst/>
          </a:prstGeom>
        </p:spPr>
        <p:txBody>
          <a:bodyPr vert="horz" lIns="91440" tIns="45720" rIns="91440" bIns="45720" rtlCol="0" anchor="b"/>
          <a:lstStyle>
            <a:lvl1pPr algn="l">
              <a:defRPr sz="800">
                <a:solidFill>
                  <a:schemeClr val="bg1"/>
                </a:solidFill>
              </a:defRPr>
            </a:lvl1pPr>
          </a:lstStyle>
          <a:p>
            <a:r>
              <a:rPr lang="de-DE" dirty="0"/>
              <a:t>Titel der Präsentation ODER des Vortragenden</a:t>
            </a:r>
          </a:p>
        </p:txBody>
      </p:sp>
    </p:spTree>
    <p:extLst>
      <p:ext uri="{BB962C8B-B14F-4D97-AF65-F5344CB8AC3E}">
        <p14:creationId xmlns:p14="http://schemas.microsoft.com/office/powerpoint/2010/main" val="1569928677"/>
      </p:ext>
    </p:extLst>
  </p:cSld>
  <p:clrMapOvr>
    <a:masterClrMapping/>
  </p:clrMapOvr>
  <p:extLst mod="1">
    <p:ext uri="{DCECCB84-F9BA-43D5-87BE-67443E8EF086}">
      <p15:sldGuideLst xmlns:p15="http://schemas.microsoft.com/office/powerpoint/2012/main">
        <p15:guide id="1" orient="horz" pos="34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el und Inhalt - schwarz">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tx1"/>
                </a:solidFill>
              </a:defRPr>
            </a:lvl1pPr>
          </a:lstStyle>
          <a:p>
            <a:r>
              <a:rPr lang="de-DE" smtClean="0"/>
              <a:t>Titelmasterformat durch Klicken bearbeiten</a:t>
            </a:r>
            <a:endParaRPr lang="de-DE" dirty="0"/>
          </a:p>
        </p:txBody>
      </p:sp>
      <p:sp>
        <p:nvSpPr>
          <p:cNvPr id="3" name="Inhaltsplatzhalter 2"/>
          <p:cNvSpPr>
            <a:spLocks noGrp="1"/>
          </p:cNvSpPr>
          <p:nvPr>
            <p:ph sz="half" idx="1"/>
          </p:nvPr>
        </p:nvSpPr>
        <p:spPr>
          <a:xfrm>
            <a:off x="628650" y="1341438"/>
            <a:ext cx="3886200" cy="4835525"/>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29150" y="1341438"/>
            <a:ext cx="3886200" cy="4835525"/>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Datumsplatzhalter 4"/>
          <p:cNvSpPr>
            <a:spLocks noGrp="1"/>
          </p:cNvSpPr>
          <p:nvPr>
            <p:ph type="dt" sz="half" idx="10"/>
          </p:nvPr>
        </p:nvSpPr>
        <p:spPr/>
        <p:txBody>
          <a:bodyPr/>
          <a:lstStyle>
            <a:lvl1pPr>
              <a:defRPr>
                <a:solidFill>
                  <a:schemeClr val="tx1"/>
                </a:solidFill>
              </a:defRPr>
            </a:lvl1pPr>
          </a:lstStyle>
          <a:p>
            <a:r>
              <a:rPr lang="de-DE" smtClean="0"/>
              <a:t>Organisationseinheit / vertraulich</a:t>
            </a:r>
            <a:endParaRPr lang="de-DE"/>
          </a:p>
        </p:txBody>
      </p:sp>
      <p:sp>
        <p:nvSpPr>
          <p:cNvPr id="6" name="Fußzeilenplatzhalter 5"/>
          <p:cNvSpPr>
            <a:spLocks noGrp="1"/>
          </p:cNvSpPr>
          <p:nvPr>
            <p:ph type="ftr" sz="quarter" idx="11"/>
          </p:nvPr>
        </p:nvSpPr>
        <p:spPr/>
        <p:txBody>
          <a:bodyPr/>
          <a:lstStyle>
            <a:lvl1pPr>
              <a:defRPr>
                <a:solidFill>
                  <a:schemeClr val="tx1"/>
                </a:solidFill>
              </a:defRPr>
            </a:lvl1pPr>
          </a:lstStyle>
          <a:p>
            <a:r>
              <a:rPr lang="de-DE"/>
              <a:t>Titel der Präsentation ODER des Vortragenden</a:t>
            </a:r>
          </a:p>
        </p:txBody>
      </p:sp>
      <p:sp>
        <p:nvSpPr>
          <p:cNvPr id="7" name="Foliennummernplatzhalter 6"/>
          <p:cNvSpPr>
            <a:spLocks noGrp="1"/>
          </p:cNvSpPr>
          <p:nvPr>
            <p:ph type="sldNum" sz="quarter" idx="12"/>
          </p:nvPr>
        </p:nvSpPr>
        <p:spPr/>
        <p:txBody>
          <a:bodyPr/>
          <a:lstStyle>
            <a:lvl1pPr>
              <a:defRPr>
                <a:solidFill>
                  <a:schemeClr val="tx1"/>
                </a:solidFill>
              </a:defRPr>
            </a:lvl1pPr>
          </a:lstStyle>
          <a:p>
            <a:fld id="{AB6C09D1-9D44-46E9-90D5-584F6311654E}" type="slidenum">
              <a:rPr lang="de-DE" smtClean="0"/>
              <a:pPr/>
              <a:t>‹Nr.›</a:t>
            </a:fld>
            <a:endParaRPr lang="de-DE"/>
          </a:p>
        </p:txBody>
      </p:sp>
    </p:spTree>
    <p:extLst>
      <p:ext uri="{BB962C8B-B14F-4D97-AF65-F5344CB8AC3E}">
        <p14:creationId xmlns:p14="http://schemas.microsoft.com/office/powerpoint/2010/main" val="356005296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bschnittsüberschrift Weiß">
    <p:bg>
      <p:bgPr>
        <a:solidFill>
          <a:schemeClr val="bg1">
            <a:alpha val="7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normAutofit/>
          </a:bodyPr>
          <a:lstStyle>
            <a:lvl1pPr>
              <a:defRPr sz="5000"/>
            </a:lvl1pPr>
          </a:lstStyle>
          <a:p>
            <a:r>
              <a:rPr lang="de-DE" smtClean="0"/>
              <a:t>Titelmasterformat durch Klicken bearbeiten</a:t>
            </a:r>
            <a:endParaRPr lang="de-DE" dirty="0"/>
          </a:p>
        </p:txBody>
      </p:sp>
      <p:sp>
        <p:nvSpPr>
          <p:cNvPr id="3" name="Textplatzhalter 2"/>
          <p:cNvSpPr>
            <a:spLocks noGrp="1"/>
          </p:cNvSpPr>
          <p:nvPr>
            <p:ph type="body" idx="1"/>
          </p:nvPr>
        </p:nvSpPr>
        <p:spPr>
          <a:xfrm>
            <a:off x="623888" y="4589464"/>
            <a:ext cx="7886700" cy="1500187"/>
          </a:xfrm>
        </p:spPr>
        <p:txBody>
          <a:bodyPr/>
          <a:lstStyle>
            <a:lvl1pPr marL="0" indent="0">
              <a:buNone/>
              <a:defRPr sz="2400">
                <a:solidFill>
                  <a:schemeClr val="accent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r>
              <a:rPr lang="de-DE" smtClean="0"/>
              <a:t>Organisationseinheit / vertraulich</a:t>
            </a:r>
            <a:endParaRPr lang="de-DE"/>
          </a:p>
        </p:txBody>
      </p:sp>
      <p:sp>
        <p:nvSpPr>
          <p:cNvPr id="5" name="Fußzeilenplatzhalter 4"/>
          <p:cNvSpPr>
            <a:spLocks noGrp="1"/>
          </p:cNvSpPr>
          <p:nvPr>
            <p:ph type="ftr" sz="quarter" idx="11"/>
          </p:nvPr>
        </p:nvSpPr>
        <p:spPr/>
        <p:txBody>
          <a:bodyPr/>
          <a:lstStyle/>
          <a:p>
            <a:r>
              <a:rPr lang="de-DE"/>
              <a:t>Titel der Präsentation ODER des Vortragenden</a:t>
            </a:r>
          </a:p>
        </p:txBody>
      </p:sp>
      <p:sp>
        <p:nvSpPr>
          <p:cNvPr id="6" name="Foliennummernplatzhalter 5"/>
          <p:cNvSpPr>
            <a:spLocks noGrp="1"/>
          </p:cNvSpPr>
          <p:nvPr>
            <p:ph type="sldNum" sz="quarter" idx="12"/>
          </p:nvPr>
        </p:nvSpPr>
        <p:spPr/>
        <p:txBody>
          <a:bodyPr/>
          <a:lstStyle/>
          <a:p>
            <a:fld id="{AB6C09D1-9D44-46E9-90D5-584F6311654E}" type="slidenum">
              <a:rPr lang="de-DE" smtClean="0"/>
              <a:t>‹Nr.›</a:t>
            </a:fld>
            <a:endParaRPr lang="de-DE"/>
          </a:p>
        </p:txBody>
      </p:sp>
    </p:spTree>
    <p:extLst>
      <p:ext uri="{BB962C8B-B14F-4D97-AF65-F5344CB8AC3E}">
        <p14:creationId xmlns:p14="http://schemas.microsoft.com/office/powerpoint/2010/main" val="5056870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bschnittsüberschrift rosa">
    <p:bg>
      <p:bgPr>
        <a:solidFill>
          <a:schemeClr val="bg2">
            <a:alpha val="7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normAutofit/>
          </a:bodyPr>
          <a:lstStyle>
            <a:lvl1pPr>
              <a:defRPr sz="5000"/>
            </a:lvl1pPr>
          </a:lstStyle>
          <a:p>
            <a:r>
              <a:rPr lang="de-DE" smtClean="0"/>
              <a:t>Titelmasterformat durch Klicken bearbeiten</a:t>
            </a:r>
            <a:endParaRPr lang="de-DE" dirty="0"/>
          </a:p>
        </p:txBody>
      </p:sp>
      <p:sp>
        <p:nvSpPr>
          <p:cNvPr id="3" name="Textplatzhalter 2"/>
          <p:cNvSpPr>
            <a:spLocks noGrp="1"/>
          </p:cNvSpPr>
          <p:nvPr>
            <p:ph type="body" idx="1"/>
          </p:nvPr>
        </p:nvSpPr>
        <p:spPr>
          <a:xfrm>
            <a:off x="623888" y="4589464"/>
            <a:ext cx="7886700" cy="1500187"/>
          </a:xfrm>
        </p:spPr>
        <p:txBody>
          <a:bodyPr/>
          <a:lstStyle>
            <a:lvl1pPr marL="0" indent="0">
              <a:buNone/>
              <a:defRPr sz="2400">
                <a:solidFill>
                  <a:schemeClr val="accent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r>
              <a:rPr lang="de-DE" smtClean="0"/>
              <a:t>Organisationseinheit / vertraulich</a:t>
            </a:r>
            <a:endParaRPr lang="de-DE"/>
          </a:p>
        </p:txBody>
      </p:sp>
      <p:sp>
        <p:nvSpPr>
          <p:cNvPr id="5" name="Fußzeilenplatzhalter 4"/>
          <p:cNvSpPr>
            <a:spLocks noGrp="1"/>
          </p:cNvSpPr>
          <p:nvPr>
            <p:ph type="ftr" sz="quarter" idx="11"/>
          </p:nvPr>
        </p:nvSpPr>
        <p:spPr/>
        <p:txBody>
          <a:bodyPr/>
          <a:lstStyle/>
          <a:p>
            <a:r>
              <a:rPr lang="de-DE"/>
              <a:t>Titel der Präsentation ODER des Vortragenden</a:t>
            </a:r>
          </a:p>
        </p:txBody>
      </p:sp>
      <p:sp>
        <p:nvSpPr>
          <p:cNvPr id="6" name="Foliennummernplatzhalter 5"/>
          <p:cNvSpPr>
            <a:spLocks noGrp="1"/>
          </p:cNvSpPr>
          <p:nvPr>
            <p:ph type="sldNum" sz="quarter" idx="12"/>
          </p:nvPr>
        </p:nvSpPr>
        <p:spPr/>
        <p:txBody>
          <a:bodyPr/>
          <a:lstStyle/>
          <a:p>
            <a:fld id="{AB6C09D1-9D44-46E9-90D5-584F6311654E}" type="slidenum">
              <a:rPr lang="de-DE" smtClean="0"/>
              <a:t>‹Nr.›</a:t>
            </a:fld>
            <a:endParaRPr lang="de-DE"/>
          </a:p>
        </p:txBody>
      </p:sp>
    </p:spTree>
    <p:extLst>
      <p:ext uri="{BB962C8B-B14F-4D97-AF65-F5344CB8AC3E}">
        <p14:creationId xmlns:p14="http://schemas.microsoft.com/office/powerpoint/2010/main" val="337699363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Abschnittsüberschrift türkis">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normAutofit/>
          </a:bodyPr>
          <a:lstStyle>
            <a:lvl1pPr>
              <a:defRPr sz="5000"/>
            </a:lvl1pPr>
          </a:lstStyle>
          <a:p>
            <a:r>
              <a:rPr lang="de-DE" smtClean="0"/>
              <a:t>Titelmasterformat durch Klicken bearbeiten</a:t>
            </a:r>
            <a:endParaRPr lang="de-DE"/>
          </a:p>
        </p:txBody>
      </p:sp>
      <p:sp>
        <p:nvSpPr>
          <p:cNvPr id="3" name="Textplatzhalter 2"/>
          <p:cNvSpPr>
            <a:spLocks noGrp="1"/>
          </p:cNvSpPr>
          <p:nvPr>
            <p:ph type="body" idx="1"/>
          </p:nvPr>
        </p:nvSpPr>
        <p:spPr>
          <a:xfrm>
            <a:off x="623888" y="4589464"/>
            <a:ext cx="7886700" cy="1500187"/>
          </a:xfrm>
        </p:spPr>
        <p:txBody>
          <a:bodyPr/>
          <a:lstStyle>
            <a:lvl1pPr marL="0" indent="0">
              <a:buNone/>
              <a:defRPr sz="2400">
                <a:solidFill>
                  <a:schemeClr val="accent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r>
              <a:rPr lang="de-DE" smtClean="0"/>
              <a:t>Organisationseinheit / vertraulich</a:t>
            </a:r>
            <a:endParaRPr lang="de-DE"/>
          </a:p>
        </p:txBody>
      </p:sp>
      <p:sp>
        <p:nvSpPr>
          <p:cNvPr id="5" name="Fußzeilenplatzhalter 4"/>
          <p:cNvSpPr>
            <a:spLocks noGrp="1"/>
          </p:cNvSpPr>
          <p:nvPr>
            <p:ph type="ftr" sz="quarter" idx="11"/>
          </p:nvPr>
        </p:nvSpPr>
        <p:spPr/>
        <p:txBody>
          <a:bodyPr/>
          <a:lstStyle/>
          <a:p>
            <a:r>
              <a:rPr lang="de-DE"/>
              <a:t>Titel der Präsentation ODER des Vortragenden</a:t>
            </a:r>
          </a:p>
        </p:txBody>
      </p:sp>
      <p:sp>
        <p:nvSpPr>
          <p:cNvPr id="6" name="Foliennummernplatzhalter 5"/>
          <p:cNvSpPr>
            <a:spLocks noGrp="1"/>
          </p:cNvSpPr>
          <p:nvPr>
            <p:ph type="sldNum" sz="quarter" idx="12"/>
          </p:nvPr>
        </p:nvSpPr>
        <p:spPr/>
        <p:txBody>
          <a:bodyPr/>
          <a:lstStyle/>
          <a:p>
            <a:fld id="{AB6C09D1-9D44-46E9-90D5-584F6311654E}" type="slidenum">
              <a:rPr lang="de-DE" smtClean="0"/>
              <a:t>‹Nr.›</a:t>
            </a:fld>
            <a:endParaRPr lang="de-DE"/>
          </a:p>
        </p:txBody>
      </p:sp>
    </p:spTree>
    <p:extLst>
      <p:ext uri="{BB962C8B-B14F-4D97-AF65-F5344CB8AC3E}">
        <p14:creationId xmlns:p14="http://schemas.microsoft.com/office/powerpoint/2010/main" val="237729485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p:nvSpPr>
        <p:spPr>
          <a:xfrm>
            <a:off x="1" y="6308725"/>
            <a:ext cx="9144000" cy="5492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 name="Titelplatzhalter 1"/>
          <p:cNvSpPr>
            <a:spLocks noGrp="1"/>
          </p:cNvSpPr>
          <p:nvPr>
            <p:ph type="title"/>
          </p:nvPr>
        </p:nvSpPr>
        <p:spPr>
          <a:xfrm>
            <a:off x="628650" y="365125"/>
            <a:ext cx="7886700" cy="972000"/>
          </a:xfrm>
          <a:prstGeom prst="rect">
            <a:avLst/>
          </a:prstGeom>
        </p:spPr>
        <p:txBody>
          <a:bodyPr vert="horz" lIns="0" tIns="72000" rIns="0" bIns="0" rtlCol="0" anchor="t">
            <a:normAutofit/>
          </a:bodyPr>
          <a:lstStyle/>
          <a:p>
            <a:r>
              <a:rPr lang="de-DE" dirty="0"/>
              <a:t>Titelmasterformat durch Klicken bearbeiten</a:t>
            </a:r>
          </a:p>
        </p:txBody>
      </p:sp>
      <p:sp>
        <p:nvSpPr>
          <p:cNvPr id="3" name="Textplatzhalter 2"/>
          <p:cNvSpPr>
            <a:spLocks noGrp="1"/>
          </p:cNvSpPr>
          <p:nvPr>
            <p:ph type="body" idx="1"/>
          </p:nvPr>
        </p:nvSpPr>
        <p:spPr>
          <a:xfrm>
            <a:off x="628650" y="1337125"/>
            <a:ext cx="7886700" cy="4839839"/>
          </a:xfrm>
          <a:prstGeom prst="rect">
            <a:avLst/>
          </a:prstGeom>
        </p:spPr>
        <p:txBody>
          <a:bodyPr vert="horz" lIns="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779287" y="6528894"/>
            <a:ext cx="3637668" cy="233363"/>
          </a:xfrm>
          <a:prstGeom prst="rect">
            <a:avLst/>
          </a:prstGeom>
        </p:spPr>
        <p:txBody>
          <a:bodyPr vert="horz" lIns="91440" tIns="45720" rIns="91440" bIns="45720" rtlCol="0" anchor="t"/>
          <a:lstStyle>
            <a:lvl1pPr algn="l">
              <a:defRPr sz="800" b="1">
                <a:solidFill>
                  <a:schemeClr val="bg1"/>
                </a:solidFill>
              </a:defRPr>
            </a:lvl1pPr>
          </a:lstStyle>
          <a:p>
            <a:r>
              <a:rPr lang="de-DE" smtClean="0"/>
              <a:t>Organisationseinheit / vertraulich</a:t>
            </a:r>
            <a:endParaRPr lang="de-DE" dirty="0"/>
          </a:p>
        </p:txBody>
      </p:sp>
      <p:sp>
        <p:nvSpPr>
          <p:cNvPr id="5" name="Fußzeilenplatzhalter 4"/>
          <p:cNvSpPr>
            <a:spLocks noGrp="1"/>
          </p:cNvSpPr>
          <p:nvPr>
            <p:ph type="ftr" sz="quarter" idx="3"/>
          </p:nvPr>
        </p:nvSpPr>
        <p:spPr>
          <a:xfrm>
            <a:off x="4779287" y="6351776"/>
            <a:ext cx="3637668" cy="226237"/>
          </a:xfrm>
          <a:prstGeom prst="rect">
            <a:avLst/>
          </a:prstGeom>
        </p:spPr>
        <p:txBody>
          <a:bodyPr vert="horz" lIns="91440" tIns="45720" rIns="91440" bIns="45720" rtlCol="0" anchor="b"/>
          <a:lstStyle>
            <a:lvl1pPr algn="l">
              <a:defRPr sz="800">
                <a:solidFill>
                  <a:schemeClr val="bg1"/>
                </a:solidFill>
              </a:defRPr>
            </a:lvl1pPr>
          </a:lstStyle>
          <a:p>
            <a:r>
              <a:rPr lang="de-DE" dirty="0"/>
              <a:t>Titel der Präsentation ODER des Vortragenden</a:t>
            </a:r>
          </a:p>
        </p:txBody>
      </p:sp>
      <p:sp>
        <p:nvSpPr>
          <p:cNvPr id="6" name="Foliennummernplatzhalter 5"/>
          <p:cNvSpPr>
            <a:spLocks noGrp="1"/>
          </p:cNvSpPr>
          <p:nvPr>
            <p:ph type="sldNum" sz="quarter" idx="4"/>
          </p:nvPr>
        </p:nvSpPr>
        <p:spPr>
          <a:xfrm>
            <a:off x="8515350" y="6434321"/>
            <a:ext cx="463716" cy="314081"/>
          </a:xfrm>
          <a:prstGeom prst="rect">
            <a:avLst/>
          </a:prstGeom>
        </p:spPr>
        <p:txBody>
          <a:bodyPr vert="horz" lIns="91440" tIns="45720" rIns="91440" bIns="45720" rtlCol="0" anchor="b"/>
          <a:lstStyle>
            <a:lvl1pPr algn="ctr">
              <a:defRPr sz="800">
                <a:solidFill>
                  <a:schemeClr val="bg1"/>
                </a:solidFill>
              </a:defRPr>
            </a:lvl1pPr>
          </a:lstStyle>
          <a:p>
            <a:fld id="{AB6C09D1-9D44-46E9-90D5-584F6311654E}" type="slidenum">
              <a:rPr lang="de-DE" smtClean="0"/>
              <a:pPr/>
              <a:t>‹Nr.›</a:t>
            </a:fld>
            <a:endParaRPr lang="de-DE" dirty="0"/>
          </a:p>
        </p:txBody>
      </p:sp>
      <p:pic>
        <p:nvPicPr>
          <p:cNvPr id="8" name="Picture 3"/>
          <p:cNvPicPr>
            <a:picLocks noChangeAspect="1" noChangeArrowheads="1"/>
          </p:cNvPicPr>
          <p:nvPr userDrawn="1"/>
        </p:nvPicPr>
        <p:blipFill>
          <a:blip r:embed="rId18" cstate="print">
            <a:extLst>
              <a:ext uri="{28A0092B-C50C-407E-A947-70E740481C1C}">
                <a14:useLocalDpi xmlns:a14="http://schemas.microsoft.com/office/drawing/2010/main" val="0"/>
              </a:ext>
            </a:extLst>
          </a:blip>
          <a:stretch>
            <a:fillRect/>
          </a:stretch>
        </p:blipFill>
        <p:spPr bwMode="auto">
          <a:xfrm>
            <a:off x="217512" y="6391520"/>
            <a:ext cx="1554003" cy="355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380028"/>
      </p:ext>
    </p:extLst>
  </p:cSld>
  <p:clrMap bg1="lt1" tx1="dk1" bg2="lt2" tx2="dk2" accent1="accent1" accent2="accent2" accent3="accent3" accent4="accent4" accent5="accent5" accent6="accent6" hlink="hlink" folHlink="folHlink"/>
  <p:sldLayoutIdLst>
    <p:sldLayoutId id="2147483671" r:id="rId1"/>
    <p:sldLayoutId id="2147483666" r:id="rId2"/>
    <p:sldLayoutId id="2147483672" r:id="rId3"/>
    <p:sldLayoutId id="2147483661" r:id="rId4"/>
    <p:sldLayoutId id="2147483650" r:id="rId5"/>
    <p:sldLayoutId id="2147483677" r:id="rId6"/>
    <p:sldLayoutId id="2147483673" r:id="rId7"/>
    <p:sldLayoutId id="2147483664" r:id="rId8"/>
    <p:sldLayoutId id="2147483665" r:id="rId9"/>
    <p:sldLayoutId id="2147483652" r:id="rId10"/>
    <p:sldLayoutId id="2147483653" r:id="rId11"/>
    <p:sldLayoutId id="2147483660" r:id="rId12"/>
    <p:sldLayoutId id="2147483674" r:id="rId13"/>
    <p:sldLayoutId id="2147483675" r:id="rId14"/>
    <p:sldLayoutId id="2147483654" r:id="rId15"/>
    <p:sldLayoutId id="2147483655" r:id="rId16"/>
  </p:sldLayoutIdLst>
  <p:hf hdr="0"/>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63525" indent="-263525" algn="l" defTabSz="914400" rtl="0" eaLnBrk="1" latinLnBrk="0" hangingPunct="1">
        <a:lnSpc>
          <a:spcPct val="130000"/>
        </a:lnSpc>
        <a:spcBef>
          <a:spcPts val="1000"/>
        </a:spcBef>
        <a:buFont typeface="Arial" panose="020B0604020202020204" pitchFamily="34" charset="0"/>
        <a:buChar char="•"/>
        <a:defRPr sz="2000" kern="1200">
          <a:solidFill>
            <a:schemeClr val="tx1"/>
          </a:solidFill>
          <a:latin typeface="+mn-lt"/>
          <a:ea typeface="+mn-ea"/>
          <a:cs typeface="+mn-cs"/>
        </a:defRPr>
      </a:lvl1pPr>
      <a:lvl2pPr marL="542925" indent="-279400" algn="l" defTabSz="914400" rtl="0" eaLnBrk="1" latinLnBrk="0" hangingPunct="1">
        <a:lnSpc>
          <a:spcPct val="130000"/>
        </a:lnSpc>
        <a:spcBef>
          <a:spcPts val="500"/>
        </a:spcBef>
        <a:buFont typeface="Arial" panose="020B0604020202020204" pitchFamily="34" charset="0"/>
        <a:buChar char="•"/>
        <a:defRPr sz="1900" kern="1200">
          <a:solidFill>
            <a:schemeClr val="tx1"/>
          </a:solidFill>
          <a:latin typeface="+mn-lt"/>
          <a:ea typeface="+mn-ea"/>
          <a:cs typeface="+mn-cs"/>
        </a:defRPr>
      </a:lvl2pPr>
      <a:lvl3pPr marL="806450" indent="-263525" algn="l" defTabSz="914400" rtl="0" eaLnBrk="1" latinLnBrk="0" hangingPunct="1">
        <a:lnSpc>
          <a:spcPct val="130000"/>
        </a:lnSpc>
        <a:spcBef>
          <a:spcPts val="500"/>
        </a:spcBef>
        <a:buFont typeface="Arial" panose="020B0604020202020204" pitchFamily="34" charset="0"/>
        <a:buChar char="•"/>
        <a:defRPr sz="1800" kern="1200">
          <a:solidFill>
            <a:schemeClr val="tx1"/>
          </a:solidFill>
          <a:latin typeface="+mn-lt"/>
          <a:ea typeface="+mn-ea"/>
          <a:cs typeface="+mn-cs"/>
        </a:defRPr>
      </a:lvl3pPr>
      <a:lvl4pPr marL="1069975" indent="-263525" algn="l" defTabSz="914400" rtl="0" eaLnBrk="1" latinLnBrk="0" hangingPunct="1">
        <a:lnSpc>
          <a:spcPct val="130000"/>
        </a:lnSpc>
        <a:spcBef>
          <a:spcPts val="500"/>
        </a:spcBef>
        <a:buFont typeface="Arial" panose="020B0604020202020204" pitchFamily="34" charset="0"/>
        <a:buChar char="•"/>
        <a:defRPr sz="1700" kern="1200">
          <a:solidFill>
            <a:schemeClr val="tx1"/>
          </a:solidFill>
          <a:latin typeface="+mn-lt"/>
          <a:ea typeface="+mn-ea"/>
          <a:cs typeface="+mn-cs"/>
        </a:defRPr>
      </a:lvl4pPr>
      <a:lvl5pPr marL="1347788" indent="-277813" algn="l" defTabSz="914400" rtl="0" eaLnBrk="1" latinLnBrk="0" hangingPunct="1">
        <a:lnSpc>
          <a:spcPct val="13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0" userDrawn="1">
          <p15:clr>
            <a:srgbClr val="F26B43"/>
          </p15:clr>
        </p15:guide>
        <p15:guide id="2" pos="5363" userDrawn="1">
          <p15:clr>
            <a:srgbClr val="F26B43"/>
          </p15:clr>
        </p15:guide>
        <p15:guide id="3" orient="horz" pos="845" userDrawn="1">
          <p15:clr>
            <a:srgbClr val="F26B43"/>
          </p15:clr>
        </p15:guide>
        <p15:guide id="4" orient="horz" pos="4042" userDrawn="1">
          <p15:clr>
            <a:srgbClr val="F26B43"/>
          </p15:clr>
        </p15:guide>
        <p15:guide id="5" orient="horz" pos="4201" userDrawn="1">
          <p15:clr>
            <a:srgbClr val="F26B43"/>
          </p15:clr>
        </p15:guide>
        <p15:guide id="6" pos="299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www.wolkdirekt.com/images/600/210061/erste-hilfe-schild-langnachleuchtend-notdusche.jpg" TargetMode="External"/><Relationship Id="rId7"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S7wUIJJpvcE" TargetMode="External"/><Relationship Id="rId2" Type="http://schemas.openxmlformats.org/officeDocument/2006/relationships/hyperlink" Target="https://www.youtube.com/watch?v=UpqnpJpBNOY" TargetMode="External"/><Relationship Id="rId1" Type="http://schemas.openxmlformats.org/officeDocument/2006/relationships/slideLayout" Target="../slideLayouts/slideLayout2.xml"/><Relationship Id="rId6" Type="http://schemas.openxmlformats.org/officeDocument/2006/relationships/hyperlink" Target="https://www.youtube.com/watch?v=yar8b0PWjnU" TargetMode="External"/><Relationship Id="rId5" Type="http://schemas.openxmlformats.org/officeDocument/2006/relationships/hyperlink" Target="https://www.youtube.com/watch?v=x26up7VRG9g" TargetMode="External"/><Relationship Id="rId4" Type="http://schemas.openxmlformats.org/officeDocument/2006/relationships/hyperlink" Target="https://www.youtube.com/watch?v=N-Qp2Lvrliw"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dirty="0" smtClean="0"/>
              <a:t>Gebäude-, Sicherheits- und Infrastrukturmanagement</a:t>
            </a:r>
            <a:endParaRPr lang="de-DE" dirty="0"/>
          </a:p>
        </p:txBody>
      </p:sp>
      <p:sp>
        <p:nvSpPr>
          <p:cNvPr id="5" name="Fußzeilenplatzhalter 4"/>
          <p:cNvSpPr>
            <a:spLocks noGrp="1"/>
          </p:cNvSpPr>
          <p:nvPr>
            <p:ph type="ftr" sz="quarter" idx="11"/>
          </p:nvPr>
        </p:nvSpPr>
        <p:spPr/>
        <p:txBody>
          <a:bodyPr/>
          <a:lstStyle/>
          <a:p>
            <a:r>
              <a:rPr lang="de-DE" dirty="0" smtClean="0"/>
              <a:t>„Sicher am Arbeitsplatz“</a:t>
            </a:r>
            <a:endParaRPr lang="de-DE" dirty="0"/>
          </a:p>
        </p:txBody>
      </p:sp>
      <p:sp>
        <p:nvSpPr>
          <p:cNvPr id="6" name="Foliennummernplatzhalter 5"/>
          <p:cNvSpPr>
            <a:spLocks noGrp="1"/>
          </p:cNvSpPr>
          <p:nvPr>
            <p:ph type="sldNum" sz="quarter" idx="12"/>
          </p:nvPr>
        </p:nvSpPr>
        <p:spPr/>
        <p:txBody>
          <a:bodyPr/>
          <a:lstStyle/>
          <a:p>
            <a:fld id="{AB6C09D1-9D44-46E9-90D5-584F6311654E}" type="slidenum">
              <a:rPr lang="de-DE" smtClean="0"/>
              <a:pPr/>
              <a:t>1</a:t>
            </a:fld>
            <a:endParaRPr lang="de-DE"/>
          </a:p>
        </p:txBody>
      </p:sp>
      <p:sp>
        <p:nvSpPr>
          <p:cNvPr id="2" name="Titel 1"/>
          <p:cNvSpPr>
            <a:spLocks noGrp="1"/>
          </p:cNvSpPr>
          <p:nvPr>
            <p:ph type="ctrTitle"/>
          </p:nvPr>
        </p:nvSpPr>
        <p:spPr/>
        <p:txBody>
          <a:bodyPr>
            <a:normAutofit fontScale="90000"/>
          </a:bodyPr>
          <a:lstStyle/>
          <a:p>
            <a:r>
              <a:rPr lang="de-DE" dirty="0" smtClean="0"/>
              <a:t>Unterweisung</a:t>
            </a:r>
            <a:br>
              <a:rPr lang="de-DE" dirty="0" smtClean="0"/>
            </a:br>
            <a:r>
              <a:rPr lang="de-DE" dirty="0" smtClean="0"/>
              <a:t>„Sicher am Arbeitsplatz“</a:t>
            </a:r>
            <a:endParaRPr lang="de-DE" dirty="0"/>
          </a:p>
        </p:txBody>
      </p:sp>
      <p:sp>
        <p:nvSpPr>
          <p:cNvPr id="3" name="Untertitel 2"/>
          <p:cNvSpPr>
            <a:spLocks noGrp="1"/>
          </p:cNvSpPr>
          <p:nvPr>
            <p:ph type="subTitle" idx="1"/>
          </p:nvPr>
        </p:nvSpPr>
        <p:spPr/>
        <p:txBody>
          <a:bodyPr/>
          <a:lstStyle/>
          <a:p>
            <a:r>
              <a:rPr lang="de-DE" dirty="0"/>
              <a:t>Arbeitssicherheit und Ergonomie</a:t>
            </a:r>
            <a:br>
              <a:rPr lang="de-DE" dirty="0"/>
            </a:br>
            <a:r>
              <a:rPr lang="de-DE" dirty="0"/>
              <a:t>an </a:t>
            </a:r>
            <a:r>
              <a:rPr lang="de-DE" dirty="0" smtClean="0"/>
              <a:t>der Medizinischen </a:t>
            </a:r>
            <a:r>
              <a:rPr lang="de-DE" dirty="0"/>
              <a:t>Universität Wien</a:t>
            </a:r>
          </a:p>
        </p:txBody>
      </p:sp>
    </p:spTree>
    <p:extLst>
      <p:ext uri="{BB962C8B-B14F-4D97-AF65-F5344CB8AC3E}">
        <p14:creationId xmlns:p14="http://schemas.microsoft.com/office/powerpoint/2010/main" val="1007863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Abfalltrennung </a:t>
            </a:r>
            <a:r>
              <a:rPr lang="de-DE" dirty="0" smtClean="0"/>
              <a:t>2</a:t>
            </a:r>
            <a:endParaRPr lang="de-DE" dirty="0"/>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10</a:t>
            </a:fld>
            <a:endParaRPr lang="de-DE"/>
          </a:p>
        </p:txBody>
      </p:sp>
      <p:sp>
        <p:nvSpPr>
          <p:cNvPr id="12" name="Rechteck 11"/>
          <p:cNvSpPr/>
          <p:nvPr/>
        </p:nvSpPr>
        <p:spPr>
          <a:xfrm>
            <a:off x="439948" y="1223845"/>
            <a:ext cx="3114135" cy="738664"/>
          </a:xfrm>
          <a:prstGeom prst="rect">
            <a:avLst/>
          </a:prstGeom>
        </p:spPr>
        <p:txBody>
          <a:bodyPr wrap="square">
            <a:spAutoFit/>
          </a:bodyPr>
          <a:lstStyle/>
          <a:p>
            <a:r>
              <a:rPr lang="de-DE" sz="1400" dirty="0" smtClean="0">
                <a:solidFill>
                  <a:schemeClr val="accent1">
                    <a:lumMod val="25000"/>
                    <a:lumOff val="75000"/>
                  </a:schemeClr>
                </a:solidFill>
              </a:rPr>
              <a:t>Metallabfälle:</a:t>
            </a:r>
            <a:r>
              <a:rPr lang="de-DE" sz="1400" dirty="0" smtClean="0"/>
              <a:t/>
            </a:r>
            <a:br>
              <a:rPr lang="de-DE" sz="1400" dirty="0" smtClean="0"/>
            </a:br>
            <a:r>
              <a:rPr lang="de-DE" sz="1400" dirty="0" smtClean="0"/>
              <a:t>Sämtliche </a:t>
            </a:r>
            <a:r>
              <a:rPr lang="de-DE" sz="1400" dirty="0"/>
              <a:t>Metallgegenstände,    Sicherheitsschränke, etc. </a:t>
            </a:r>
          </a:p>
        </p:txBody>
      </p:sp>
      <p:sp>
        <p:nvSpPr>
          <p:cNvPr id="14" name="Rechteck 13"/>
          <p:cNvSpPr/>
          <p:nvPr/>
        </p:nvSpPr>
        <p:spPr>
          <a:xfrm>
            <a:off x="448275" y="2079297"/>
            <a:ext cx="2777702" cy="523220"/>
          </a:xfrm>
          <a:prstGeom prst="rect">
            <a:avLst/>
          </a:prstGeom>
        </p:spPr>
        <p:txBody>
          <a:bodyPr wrap="square">
            <a:spAutoFit/>
          </a:bodyPr>
          <a:lstStyle/>
          <a:p>
            <a:r>
              <a:rPr lang="de-DE" sz="1400" dirty="0" smtClean="0">
                <a:solidFill>
                  <a:srgbClr val="5F5F5F"/>
                </a:solidFill>
              </a:rPr>
              <a:t>Tierkadaver:</a:t>
            </a:r>
            <a:r>
              <a:rPr lang="de-DE" sz="1400" dirty="0" smtClean="0"/>
              <a:t/>
            </a:r>
            <a:br>
              <a:rPr lang="de-DE" sz="1400" dirty="0" smtClean="0"/>
            </a:br>
            <a:r>
              <a:rPr lang="de-DE" sz="1400" dirty="0" smtClean="0"/>
              <a:t>Kadaver </a:t>
            </a:r>
            <a:r>
              <a:rPr lang="de-DE" sz="1400" dirty="0"/>
              <a:t>von Versuchstiere</a:t>
            </a:r>
          </a:p>
        </p:txBody>
      </p:sp>
      <p:sp>
        <p:nvSpPr>
          <p:cNvPr id="16" name="Rechteck 15"/>
          <p:cNvSpPr/>
          <p:nvPr/>
        </p:nvSpPr>
        <p:spPr>
          <a:xfrm>
            <a:off x="448275" y="2745879"/>
            <a:ext cx="2691741" cy="954107"/>
          </a:xfrm>
          <a:prstGeom prst="rect">
            <a:avLst/>
          </a:prstGeom>
        </p:spPr>
        <p:txBody>
          <a:bodyPr wrap="square">
            <a:spAutoFit/>
          </a:bodyPr>
          <a:lstStyle/>
          <a:p>
            <a:r>
              <a:rPr lang="de-DE" sz="1400" dirty="0" smtClean="0">
                <a:solidFill>
                  <a:schemeClr val="tx2">
                    <a:lumMod val="75000"/>
                  </a:schemeClr>
                </a:solidFill>
              </a:rPr>
              <a:t>Körperteile und Organabfälle:</a:t>
            </a:r>
            <a:br>
              <a:rPr lang="de-DE" sz="1400" dirty="0" smtClean="0">
                <a:solidFill>
                  <a:schemeClr val="tx2">
                    <a:lumMod val="75000"/>
                  </a:schemeClr>
                </a:solidFill>
              </a:rPr>
            </a:br>
            <a:r>
              <a:rPr lang="de-DE" sz="1400" dirty="0" smtClean="0"/>
              <a:t>Sonderbehandlung gem.</a:t>
            </a:r>
          </a:p>
          <a:p>
            <a:r>
              <a:rPr lang="de-DE" sz="1400" dirty="0" smtClean="0"/>
              <a:t>Leichenbestattungsgesetz</a:t>
            </a:r>
            <a:endParaRPr lang="de-DE" sz="1400" dirty="0"/>
          </a:p>
        </p:txBody>
      </p:sp>
      <p:sp>
        <p:nvSpPr>
          <p:cNvPr id="20" name="Rechteck 19"/>
          <p:cNvSpPr/>
          <p:nvPr/>
        </p:nvSpPr>
        <p:spPr>
          <a:xfrm>
            <a:off x="3407437" y="1220338"/>
            <a:ext cx="2725947" cy="5047536"/>
          </a:xfrm>
          <a:prstGeom prst="rect">
            <a:avLst/>
          </a:prstGeom>
        </p:spPr>
        <p:txBody>
          <a:bodyPr wrap="square">
            <a:spAutoFit/>
          </a:bodyPr>
          <a:lstStyle/>
          <a:p>
            <a:r>
              <a:rPr lang="de-DE" sz="1400" dirty="0" smtClean="0">
                <a:solidFill>
                  <a:schemeClr val="bg2">
                    <a:lumMod val="75000"/>
                  </a:schemeClr>
                </a:solidFill>
              </a:rPr>
              <a:t>Med. Abfälle Kat. 2:</a:t>
            </a:r>
          </a:p>
          <a:p>
            <a:r>
              <a:rPr lang="de-DE" sz="1400" dirty="0" smtClean="0"/>
              <a:t>Gemische aus Wund-verbänden und Gips-verbänden, Stuhlwindeln, Einmalwäsche, Vorlagen, Tampons, Einmalartikel (Tupfer, Handschuhe, Einmalspritzen oder Kanülen, Katheter, etc.), restentleerte Urinsammelsysteme und Infusionsbeutel, nicht restentleerte Medizinprodukte, die mit ausreichend aufsaugendem Material konditioniert sind (z.B. gelgefüllte Absaug-systeme, Schlauchsysteme ohne spitze und verletzungsgefährdende Gegenstände, etc.,</a:t>
            </a:r>
            <a:br>
              <a:rPr lang="de-DE" sz="1400" dirty="0" smtClean="0"/>
            </a:br>
            <a:r>
              <a:rPr lang="de-DE" sz="1400" dirty="0" smtClean="0"/>
              <a:t>NICHT mit gefährlichen Erregern behafteter Tierstreu aus Tierversuchen</a:t>
            </a:r>
          </a:p>
        </p:txBody>
      </p:sp>
      <p:sp>
        <p:nvSpPr>
          <p:cNvPr id="24" name="Rechteck 23"/>
          <p:cNvSpPr/>
          <p:nvPr/>
        </p:nvSpPr>
        <p:spPr>
          <a:xfrm>
            <a:off x="431146" y="3825489"/>
            <a:ext cx="2855523" cy="738664"/>
          </a:xfrm>
          <a:prstGeom prst="rect">
            <a:avLst/>
          </a:prstGeom>
        </p:spPr>
        <p:txBody>
          <a:bodyPr wrap="square">
            <a:spAutoFit/>
          </a:bodyPr>
          <a:lstStyle/>
          <a:p>
            <a:r>
              <a:rPr lang="de-DE" sz="1400" dirty="0">
                <a:solidFill>
                  <a:srgbClr val="FFCC66"/>
                </a:solidFill>
              </a:rPr>
              <a:t>Radioaktive Abfälle: </a:t>
            </a:r>
            <a:r>
              <a:rPr lang="de-DE" sz="1400" dirty="0"/>
              <a:t>Sonderbehandlung </a:t>
            </a:r>
            <a:r>
              <a:rPr lang="de-DE" sz="1400" dirty="0" smtClean="0"/>
              <a:t>gem</a:t>
            </a:r>
            <a:r>
              <a:rPr lang="de-DE" sz="1400" dirty="0"/>
              <a:t>. Strahlenschutzgesetz</a:t>
            </a:r>
          </a:p>
        </p:txBody>
      </p:sp>
      <p:sp>
        <p:nvSpPr>
          <p:cNvPr id="29" name="Rechteck 28"/>
          <p:cNvSpPr/>
          <p:nvPr/>
        </p:nvSpPr>
        <p:spPr>
          <a:xfrm>
            <a:off x="6123876" y="1219870"/>
            <a:ext cx="2864854" cy="3108543"/>
          </a:xfrm>
          <a:prstGeom prst="rect">
            <a:avLst/>
          </a:prstGeom>
        </p:spPr>
        <p:txBody>
          <a:bodyPr wrap="square">
            <a:spAutoFit/>
          </a:bodyPr>
          <a:lstStyle/>
          <a:p>
            <a:r>
              <a:rPr lang="de-DE" sz="1400" dirty="0"/>
              <a:t>Med. Abfall Kat. </a:t>
            </a:r>
            <a:r>
              <a:rPr lang="de-DE" sz="1400" dirty="0" smtClean="0"/>
              <a:t>1:</a:t>
            </a:r>
          </a:p>
          <a:p>
            <a:r>
              <a:rPr lang="de-DE" sz="1400" dirty="0"/>
              <a:t>M</a:t>
            </a:r>
            <a:r>
              <a:rPr lang="de-DE" sz="1400" dirty="0" smtClean="0"/>
              <a:t>it </a:t>
            </a:r>
            <a:r>
              <a:rPr lang="de-DE" sz="1400" dirty="0"/>
              <a:t>gefährlichen Erregern behaftete Abfälle</a:t>
            </a:r>
          </a:p>
          <a:p>
            <a:r>
              <a:rPr lang="de-DE" sz="1400" dirty="0"/>
              <a:t>(</a:t>
            </a:r>
            <a:r>
              <a:rPr lang="de-DE" sz="1400" dirty="0" smtClean="0"/>
              <a:t>z.B</a:t>
            </a:r>
            <a:r>
              <a:rPr lang="de-DE" sz="1400" dirty="0"/>
              <a:t>. Pocken, Cholera, Lepra, Milzbrand, Tollwut, etc</a:t>
            </a:r>
            <a:r>
              <a:rPr lang="de-DE" sz="1400" dirty="0" smtClean="0"/>
              <a:t>.),</a:t>
            </a:r>
            <a:endParaRPr lang="de-DE" sz="1400" dirty="0"/>
          </a:p>
          <a:p>
            <a:r>
              <a:rPr lang="de-DE" sz="1400" dirty="0"/>
              <a:t>nicht desinfizierte mikrobiologische </a:t>
            </a:r>
            <a:r>
              <a:rPr lang="de-DE" sz="1400" dirty="0" smtClean="0"/>
              <a:t>Kulturen,</a:t>
            </a:r>
            <a:endParaRPr lang="de-DE" sz="1400" dirty="0"/>
          </a:p>
          <a:p>
            <a:r>
              <a:rPr lang="de-DE" sz="1400" dirty="0"/>
              <a:t>nicht desinfizierte mikrobiologische Kulturen, die Erreger </a:t>
            </a:r>
            <a:r>
              <a:rPr lang="de-DE" sz="1400" dirty="0" smtClean="0"/>
              <a:t>der Risikogruppe </a:t>
            </a:r>
            <a:r>
              <a:rPr lang="de-DE" sz="1400" dirty="0"/>
              <a:t>2 gemäß Verordnung biologischer Arbeitsstoffe </a:t>
            </a:r>
            <a:r>
              <a:rPr lang="de-DE" sz="1400" dirty="0" smtClean="0"/>
              <a:t>enthalten,</a:t>
            </a:r>
            <a:r>
              <a:rPr lang="de-DE" sz="1400" dirty="0"/>
              <a:t> </a:t>
            </a:r>
            <a:r>
              <a:rPr lang="de-DE" sz="1400" dirty="0" smtClean="0"/>
              <a:t>Körperteile </a:t>
            </a:r>
            <a:r>
              <a:rPr lang="de-DE" sz="1400" dirty="0"/>
              <a:t>und Organabfälle bis </a:t>
            </a:r>
            <a:r>
              <a:rPr lang="de-DE" sz="1400" dirty="0" smtClean="0"/>
              <a:t>200g</a:t>
            </a:r>
            <a:endParaRPr lang="de-DE" sz="1400" dirty="0"/>
          </a:p>
        </p:txBody>
      </p:sp>
      <p:sp>
        <p:nvSpPr>
          <p:cNvPr id="17" name="Rechteck 16"/>
          <p:cNvSpPr/>
          <p:nvPr/>
        </p:nvSpPr>
        <p:spPr>
          <a:xfrm>
            <a:off x="436900" y="4693879"/>
            <a:ext cx="2855523" cy="1169551"/>
          </a:xfrm>
          <a:prstGeom prst="rect">
            <a:avLst/>
          </a:prstGeom>
        </p:spPr>
        <p:txBody>
          <a:bodyPr wrap="square">
            <a:spAutoFit/>
          </a:bodyPr>
          <a:lstStyle/>
          <a:p>
            <a:r>
              <a:rPr lang="de-DE" sz="1400" dirty="0">
                <a:solidFill>
                  <a:srgbClr val="FF5050"/>
                </a:solidFill>
              </a:rPr>
              <a:t>Laborchemikalien: </a:t>
            </a:r>
            <a:endParaRPr lang="de-DE" sz="1400" dirty="0" smtClean="0">
              <a:solidFill>
                <a:srgbClr val="FF5050"/>
              </a:solidFill>
            </a:endParaRPr>
          </a:p>
          <a:p>
            <a:r>
              <a:rPr lang="de-DE" sz="1400" dirty="0" smtClean="0"/>
              <a:t>Gefährliche </a:t>
            </a:r>
            <a:r>
              <a:rPr lang="de-DE" sz="1400" dirty="0"/>
              <a:t>flüssige und feste </a:t>
            </a:r>
            <a:r>
              <a:rPr lang="de-DE" sz="1400" dirty="0" smtClean="0"/>
              <a:t> </a:t>
            </a:r>
            <a:r>
              <a:rPr lang="de-DE" sz="1400" dirty="0"/>
              <a:t>Laborabfälle u. </a:t>
            </a:r>
            <a:r>
              <a:rPr lang="de-DE" sz="1400" dirty="0" smtClean="0"/>
              <a:t>Chemikalienreste</a:t>
            </a:r>
          </a:p>
          <a:p>
            <a:r>
              <a:rPr lang="de-DE" sz="1400" dirty="0" smtClean="0">
                <a:solidFill>
                  <a:srgbClr val="FF0000"/>
                </a:solidFill>
              </a:rPr>
              <a:t>Gifte </a:t>
            </a:r>
            <a:r>
              <a:rPr lang="de-DE" sz="1400" dirty="0">
                <a:solidFill>
                  <a:srgbClr val="FF0000"/>
                </a:solidFill>
              </a:rPr>
              <a:t>getrennt sammeln! </a:t>
            </a:r>
          </a:p>
        </p:txBody>
      </p:sp>
      <p:sp>
        <p:nvSpPr>
          <p:cNvPr id="19" name="Rechteck 18"/>
          <p:cNvSpPr/>
          <p:nvPr/>
        </p:nvSpPr>
        <p:spPr>
          <a:xfrm>
            <a:off x="6136072" y="4440842"/>
            <a:ext cx="2855523" cy="954107"/>
          </a:xfrm>
          <a:prstGeom prst="rect">
            <a:avLst/>
          </a:prstGeom>
        </p:spPr>
        <p:txBody>
          <a:bodyPr wrap="square">
            <a:spAutoFit/>
          </a:bodyPr>
          <a:lstStyle/>
          <a:p>
            <a:r>
              <a:rPr lang="de-DE" sz="1400" dirty="0" smtClean="0">
                <a:solidFill>
                  <a:srgbClr val="333300"/>
                </a:solidFill>
              </a:rPr>
              <a:t>Akten- und Daten-</a:t>
            </a:r>
            <a:r>
              <a:rPr lang="de-DE" sz="1400" dirty="0" err="1" smtClean="0">
                <a:solidFill>
                  <a:srgbClr val="333300"/>
                </a:solidFill>
              </a:rPr>
              <a:t>trägervernichtung</a:t>
            </a:r>
            <a:r>
              <a:rPr lang="de-DE" sz="1400" dirty="0" smtClean="0">
                <a:solidFill>
                  <a:srgbClr val="333300"/>
                </a:solidFill>
              </a:rPr>
              <a:t>:</a:t>
            </a:r>
          </a:p>
          <a:p>
            <a:r>
              <a:rPr lang="de-DE" sz="1400" dirty="0" smtClean="0"/>
              <a:t>Unterlagen, Datenträger die dem Datenschutz unterliegen </a:t>
            </a:r>
          </a:p>
        </p:txBody>
      </p:sp>
    </p:spTree>
    <p:extLst>
      <p:ext uri="{BB962C8B-B14F-4D97-AF65-F5344CB8AC3E}">
        <p14:creationId xmlns:p14="http://schemas.microsoft.com/office/powerpoint/2010/main" val="3556717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p:txBody>
          <a:bodyPr>
            <a:noAutofit/>
          </a:bodyPr>
          <a:lstStyle/>
          <a:p>
            <a:r>
              <a:rPr lang="de-AT" sz="2400" dirty="0" smtClean="0"/>
              <a:t/>
            </a:r>
            <a:br>
              <a:rPr lang="de-AT" sz="2400" dirty="0" smtClean="0"/>
            </a:br>
            <a:r>
              <a:rPr lang="de-AT" sz="2400" dirty="0" smtClean="0"/>
              <a:t>Medizinische Abfälle Kategorie 2  - „oranger Sack“</a:t>
            </a:r>
            <a:endParaRPr lang="de-AT" sz="2400" dirty="0"/>
          </a:p>
        </p:txBody>
      </p:sp>
      <p:sp>
        <p:nvSpPr>
          <p:cNvPr id="2" name="Datumsplatzhalter 1"/>
          <p:cNvSpPr>
            <a:spLocks noGrp="1"/>
          </p:cNvSpPr>
          <p:nvPr>
            <p:ph type="dt" sz="half" idx="2"/>
          </p:nvPr>
        </p:nvSpPr>
        <p:spPr>
          <a:xfrm>
            <a:off x="4779287" y="6528894"/>
            <a:ext cx="3637668" cy="233363"/>
          </a:xfrm>
        </p:spPr>
        <p:txBody>
          <a:bodyPr/>
          <a:lstStyle/>
          <a:p>
            <a:r>
              <a:rPr lang="de-DE" dirty="0" smtClean="0"/>
              <a:t>Gebäude-, Sicherheits- und Infrastrukturmanagement</a:t>
            </a:r>
            <a:endParaRPr lang="de-DE" dirty="0"/>
          </a:p>
        </p:txBody>
      </p:sp>
      <p:sp>
        <p:nvSpPr>
          <p:cNvPr id="3" name="Fußzeilenplatzhalter 2"/>
          <p:cNvSpPr>
            <a:spLocks noGrp="1"/>
          </p:cNvSpPr>
          <p:nvPr>
            <p:ph type="ftr" sz="quarter" idx="3"/>
          </p:nvPr>
        </p:nvSpPr>
        <p:spPr>
          <a:xfrm>
            <a:off x="4779287" y="6351776"/>
            <a:ext cx="3637668" cy="226237"/>
          </a:xfrm>
        </p:spPr>
        <p:txBody>
          <a:bodyPr/>
          <a:lstStyle/>
          <a:p>
            <a:r>
              <a:rPr lang="de-DE" dirty="0"/>
              <a:t>„Sicher am Arbeitsplatz“</a:t>
            </a:r>
          </a:p>
        </p:txBody>
      </p:sp>
      <p:sp>
        <p:nvSpPr>
          <p:cNvPr id="6" name="Foliennummernplatzhalter 5"/>
          <p:cNvSpPr>
            <a:spLocks noGrp="1"/>
          </p:cNvSpPr>
          <p:nvPr>
            <p:ph type="sldNum" sz="quarter" idx="12"/>
          </p:nvPr>
        </p:nvSpPr>
        <p:spPr/>
        <p:txBody>
          <a:bodyPr/>
          <a:lstStyle/>
          <a:p>
            <a:fld id="{AB6C09D1-9D44-46E9-90D5-584F6311654E}" type="slidenum">
              <a:rPr lang="de-DE" smtClean="0"/>
              <a:pPr/>
              <a:t>11</a:t>
            </a:fld>
            <a:endParaRPr lang="de-DE"/>
          </a:p>
        </p:txBody>
      </p:sp>
      <p:sp>
        <p:nvSpPr>
          <p:cNvPr id="20" name="Textplatzhalter 19"/>
          <p:cNvSpPr>
            <a:spLocks noGrp="1"/>
          </p:cNvSpPr>
          <p:nvPr>
            <p:ph type="body" sz="quarter" idx="13"/>
          </p:nvPr>
        </p:nvSpPr>
        <p:spPr>
          <a:xfrm>
            <a:off x="628650" y="1569898"/>
            <a:ext cx="7886700" cy="802672"/>
          </a:xfrm>
        </p:spPr>
        <p:txBody>
          <a:bodyPr>
            <a:noAutofit/>
          </a:bodyPr>
          <a:lstStyle/>
          <a:p>
            <a:r>
              <a:rPr lang="en-GB" sz="2000" dirty="0" err="1" smtClean="0">
                <a:solidFill>
                  <a:schemeClr val="tx1"/>
                </a:solidFill>
                <a:latin typeface="+mn-lt"/>
              </a:rPr>
              <a:t>Medizinischer</a:t>
            </a:r>
            <a:r>
              <a:rPr lang="en-GB" sz="2000" dirty="0" smtClean="0">
                <a:solidFill>
                  <a:schemeClr val="tx1"/>
                </a:solidFill>
                <a:latin typeface="+mn-lt"/>
              </a:rPr>
              <a:t> </a:t>
            </a:r>
            <a:r>
              <a:rPr lang="en-GB" sz="2000" dirty="0" err="1" smtClean="0">
                <a:solidFill>
                  <a:schemeClr val="tx1"/>
                </a:solidFill>
                <a:latin typeface="+mn-lt"/>
              </a:rPr>
              <a:t>Abfall</a:t>
            </a:r>
            <a:r>
              <a:rPr lang="en-GB" sz="2000" dirty="0" smtClean="0">
                <a:solidFill>
                  <a:schemeClr val="tx1"/>
                </a:solidFill>
                <a:latin typeface="+mn-lt"/>
              </a:rPr>
              <a:t> Kat. 2</a:t>
            </a:r>
          </a:p>
          <a:p>
            <a:r>
              <a:rPr lang="en-GB" sz="2000" dirty="0" err="1" smtClean="0">
                <a:solidFill>
                  <a:schemeClr val="tx1"/>
                </a:solidFill>
                <a:latin typeface="+mn-lt"/>
              </a:rPr>
              <a:t>Medizinischer</a:t>
            </a:r>
            <a:r>
              <a:rPr lang="en-GB" sz="2000" dirty="0" smtClean="0">
                <a:solidFill>
                  <a:schemeClr val="tx1"/>
                </a:solidFill>
                <a:latin typeface="+mn-lt"/>
              </a:rPr>
              <a:t> </a:t>
            </a:r>
            <a:r>
              <a:rPr lang="en-GB" sz="2000" dirty="0" err="1" smtClean="0">
                <a:solidFill>
                  <a:schemeClr val="tx1"/>
                </a:solidFill>
                <a:latin typeface="+mn-lt"/>
              </a:rPr>
              <a:t>Abfall</a:t>
            </a:r>
            <a:r>
              <a:rPr lang="en-GB" sz="2000" dirty="0" smtClean="0">
                <a:solidFill>
                  <a:schemeClr val="tx1"/>
                </a:solidFill>
                <a:latin typeface="+mn-lt"/>
              </a:rPr>
              <a:t> Kat. 2 </a:t>
            </a:r>
            <a:r>
              <a:rPr lang="en-GB" sz="2000" dirty="0" err="1" smtClean="0">
                <a:solidFill>
                  <a:schemeClr val="tx1"/>
                </a:solidFill>
                <a:latin typeface="+mn-lt"/>
              </a:rPr>
              <a:t>mit</a:t>
            </a:r>
            <a:r>
              <a:rPr lang="en-GB" sz="2000" dirty="0" smtClean="0">
                <a:solidFill>
                  <a:schemeClr val="tx1"/>
                </a:solidFill>
                <a:latin typeface="+mn-lt"/>
              </a:rPr>
              <a:t> </a:t>
            </a:r>
            <a:r>
              <a:rPr lang="en-GB" sz="2000" dirty="0" err="1" smtClean="0">
                <a:solidFill>
                  <a:schemeClr val="tx1"/>
                </a:solidFill>
                <a:latin typeface="+mn-lt"/>
              </a:rPr>
              <a:t>Verletzungsgefahr</a:t>
            </a:r>
            <a:endParaRPr lang="en-GB" sz="2000" dirty="0">
              <a:solidFill>
                <a:schemeClr val="tx1"/>
              </a:solidFill>
              <a:latin typeface="+mn-lt"/>
            </a:endParaRPr>
          </a:p>
        </p:txBody>
      </p:sp>
      <p:pic>
        <p:nvPicPr>
          <p:cNvPr id="8" name="Inhaltsplatzhalt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2143" y="3312708"/>
            <a:ext cx="2524125" cy="2524125"/>
          </a:xfrm>
        </p:spPr>
      </p:pic>
      <p:pic>
        <p:nvPicPr>
          <p:cNvPr id="2050" name="Picture 2" descr="https://shop.arrowcounty.com/media/catalog/product/3/5/35-09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9246" y="2954314"/>
            <a:ext cx="1771142" cy="268199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www.ksmedizintechnik.de/wp-content/uploads/773894007_v.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03404" y="3154842"/>
            <a:ext cx="1970818" cy="172446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dafxbb5uxjcds.cloudfront.net/fileadmin/produkte/bilder/_processed_/csm_77.3899.150_3968_8392061ba6.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263" y="3884332"/>
            <a:ext cx="1839647" cy="2209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453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Allgemeine Richtlinien 1</a:t>
            </a:r>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12</a:t>
            </a:fld>
            <a:endParaRPr lang="de-DE"/>
          </a:p>
        </p:txBody>
      </p:sp>
      <p:sp>
        <p:nvSpPr>
          <p:cNvPr id="7171" name="Inhaltsplatzhalter 2"/>
          <p:cNvSpPr>
            <a:spLocks noGrp="1"/>
          </p:cNvSpPr>
          <p:nvPr>
            <p:ph sz="quarter" idx="13"/>
          </p:nvPr>
        </p:nvSpPr>
        <p:spPr/>
        <p:txBody>
          <a:bodyPr>
            <a:normAutofit lnSpcReduction="10000"/>
          </a:bodyPr>
          <a:lstStyle/>
          <a:p>
            <a:pPr marL="0" indent="0">
              <a:buNone/>
            </a:pPr>
            <a:r>
              <a:rPr lang="de-DE" sz="1700" b="1" dirty="0"/>
              <a:t>Diese Anweisungen betreffen alle Personen, die in Laborräumlichkeiten anwesend sind </a:t>
            </a:r>
            <a:r>
              <a:rPr lang="de-DE" sz="1700" dirty="0"/>
              <a:t>(unabhängig davon ob Angestellte, Studierende, Gäste oder Mitarbeiter/innen externer Firmen).</a:t>
            </a:r>
          </a:p>
          <a:p>
            <a:pPr marL="0" indent="0">
              <a:buNone/>
            </a:pPr>
            <a:r>
              <a:rPr lang="de-DE" sz="1700" b="1" dirty="0"/>
              <a:t>Alle anwesenden Personen </a:t>
            </a:r>
            <a:r>
              <a:rPr lang="de-DE" sz="1700" dirty="0"/>
              <a:t>müssen sich </a:t>
            </a:r>
            <a:r>
              <a:rPr lang="de-DE" sz="1700" b="1" dirty="0"/>
              <a:t>eigenständig</a:t>
            </a:r>
            <a:r>
              <a:rPr lang="de-DE" sz="1700" dirty="0"/>
              <a:t> über die Standorte und den Gebrauch von Sicherheitseinrichtungen informieren </a:t>
            </a:r>
            <a:r>
              <a:rPr lang="de-DE" sz="1700" b="1" dirty="0"/>
              <a:t>(Erste-Hilfe-Kästen, Körper- und Augenduschen, </a:t>
            </a:r>
            <a:r>
              <a:rPr lang="de-DE" sz="1700" b="1" dirty="0" smtClean="0"/>
              <a:t>Feuerlöscher</a:t>
            </a:r>
            <a:r>
              <a:rPr lang="de-DE" sz="1700" b="1" dirty="0"/>
              <a:t>, Fluchtwege und Alarmierungen).</a:t>
            </a:r>
          </a:p>
          <a:p>
            <a:pPr marL="0" indent="0">
              <a:buNone/>
            </a:pPr>
            <a:r>
              <a:rPr lang="de-DE" sz="1700" dirty="0"/>
              <a:t> </a:t>
            </a:r>
          </a:p>
          <a:p>
            <a:pPr marL="0" indent="0">
              <a:buNone/>
            </a:pPr>
            <a:endParaRPr lang="de-DE" sz="1700" dirty="0"/>
          </a:p>
          <a:p>
            <a:pPr marL="0" indent="0">
              <a:buNone/>
            </a:pPr>
            <a:r>
              <a:rPr lang="de-DE" sz="1700" b="1" dirty="0" smtClean="0"/>
              <a:t>Alle </a:t>
            </a:r>
            <a:r>
              <a:rPr lang="de-DE" sz="1700" b="1" dirty="0"/>
              <a:t>betroffenen Personen </a:t>
            </a:r>
            <a:r>
              <a:rPr lang="de-DE" sz="1700" dirty="0"/>
              <a:t>müssen sich </a:t>
            </a:r>
            <a:r>
              <a:rPr lang="de-DE" sz="1700" b="1" dirty="0"/>
              <a:t>eigenständig</a:t>
            </a:r>
            <a:r>
              <a:rPr lang="de-DE" sz="1700" dirty="0"/>
              <a:t> über den sicheren </a:t>
            </a:r>
            <a:r>
              <a:rPr lang="de-DE" sz="1700" b="1" dirty="0"/>
              <a:t>Gebrauch von gefährlichen Arbeitsstoffen </a:t>
            </a:r>
            <a:r>
              <a:rPr lang="de-DE" sz="1700" dirty="0"/>
              <a:t>als auch über die </a:t>
            </a:r>
            <a:r>
              <a:rPr lang="de-DE" sz="1700" b="1" dirty="0"/>
              <a:t>Funktion</a:t>
            </a:r>
            <a:r>
              <a:rPr lang="de-DE" sz="1700" dirty="0"/>
              <a:t> der verwendeten Geräte informieren (</a:t>
            </a:r>
            <a:r>
              <a:rPr lang="de-DE" sz="1700" dirty="0" smtClean="0"/>
              <a:t>Sicherheitsdatenblätter</a:t>
            </a:r>
            <a:r>
              <a:rPr lang="de-DE" sz="1700" dirty="0"/>
              <a:t>, Betriebsanweisungen, etc.).</a:t>
            </a:r>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3759200"/>
            <a:ext cx="747712"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Erste-Hilfe-Schild - langnachleuchtend Notdusche">
            <a:hlinkClick r:id="rId3" tooltip="Erste-Hilfe-Schild - langnachleuchtend Notdusch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3759200"/>
            <a:ext cx="7493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89363"/>
            <a:ext cx="712787" cy="712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descr="http://www.bosche-schiffsbedarf.de/WebRoot/Store11/Shops/17652819/5149/DC5B/F160/5BCA/3560/C0A8/29BA/0DA1/370_0.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738" y="3716338"/>
            <a:ext cx="936625"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descr="https://encrypted-tbn3.gstatic.com/images?q=tbn:ANd9GcQUT12sj_9CBcxTGPGGzfe5JcKrtnWvKTobBcYQzbVaxzxK3SpQtw"/>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76825" y="3787775"/>
            <a:ext cx="14843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04025" y="3789363"/>
            <a:ext cx="720725" cy="719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5659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Allgemeine Richtlinien </a:t>
            </a:r>
            <a:r>
              <a:rPr lang="de-AT" dirty="0" smtClean="0"/>
              <a:t>2</a:t>
            </a:r>
            <a:endParaRPr lang="de-AT" dirty="0"/>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13</a:t>
            </a:fld>
            <a:endParaRPr lang="de-DE"/>
          </a:p>
        </p:txBody>
      </p:sp>
      <p:sp>
        <p:nvSpPr>
          <p:cNvPr id="7171" name="Inhaltsplatzhalter 2"/>
          <p:cNvSpPr>
            <a:spLocks noGrp="1"/>
          </p:cNvSpPr>
          <p:nvPr>
            <p:ph sz="quarter" idx="13"/>
          </p:nvPr>
        </p:nvSpPr>
        <p:spPr>
          <a:xfrm>
            <a:off x="603250" y="1341437"/>
            <a:ext cx="7464985" cy="4967288"/>
          </a:xfrm>
        </p:spPr>
        <p:txBody>
          <a:bodyPr>
            <a:normAutofit lnSpcReduction="10000"/>
          </a:bodyPr>
          <a:lstStyle/>
          <a:p>
            <a:pPr marL="0" indent="0">
              <a:buNone/>
            </a:pPr>
            <a:r>
              <a:rPr lang="de-DE" sz="1900" b="1" dirty="0"/>
              <a:t>Grundsätzlich ist die zur Verfügung </a:t>
            </a:r>
            <a:r>
              <a:rPr lang="de-DE" sz="1900" b="1" dirty="0" smtClean="0"/>
              <a:t>gestellte Schutzausrüstung </a:t>
            </a:r>
            <a:r>
              <a:rPr lang="de-DE" sz="1900" b="1" dirty="0"/>
              <a:t>zweckentsprechend zu verwenden!</a:t>
            </a:r>
            <a:r>
              <a:rPr lang="de-DE" sz="1700" dirty="0"/>
              <a:t/>
            </a:r>
            <a:br>
              <a:rPr lang="de-DE" sz="1700" dirty="0"/>
            </a:br>
            <a:endParaRPr lang="de-DE" sz="1700" dirty="0"/>
          </a:p>
          <a:p>
            <a:r>
              <a:rPr lang="de-DE" sz="1700" dirty="0"/>
              <a:t>Schutzbrillen: </a:t>
            </a:r>
            <a:r>
              <a:rPr lang="de-DE" sz="1700" dirty="0" smtClean="0"/>
              <a:t>Falls </a:t>
            </a:r>
            <a:r>
              <a:rPr lang="de-DE" sz="1700" dirty="0"/>
              <a:t>die Schutzbrillen nicht über der optischen Brille </a:t>
            </a:r>
            <a:r>
              <a:rPr lang="de-DE" sz="1700" dirty="0" smtClean="0"/>
              <a:t>getragen </a:t>
            </a:r>
            <a:r>
              <a:rPr lang="de-DE" sz="1700" dirty="0"/>
              <a:t>werden können, sind Schilde zu </a:t>
            </a:r>
            <a:r>
              <a:rPr lang="de-DE" sz="1700" dirty="0" smtClean="0"/>
              <a:t>verwenden.</a:t>
            </a:r>
            <a:endParaRPr lang="de-DE" sz="1700" dirty="0"/>
          </a:p>
          <a:p>
            <a:r>
              <a:rPr lang="de-DE" sz="1700" dirty="0" smtClean="0"/>
              <a:t>Schutzkleidung</a:t>
            </a:r>
            <a:r>
              <a:rPr lang="de-DE" sz="1700" dirty="0"/>
              <a:t>: </a:t>
            </a:r>
            <a:r>
              <a:rPr lang="de-DE" sz="1700" dirty="0" smtClean="0"/>
              <a:t>Geschlossene </a:t>
            </a:r>
            <a:r>
              <a:rPr lang="de-DE" sz="1700" dirty="0"/>
              <a:t>Schuhe, lange Hose, langer Arbeitsmantel (Baumwolle); keine Shorts, T-Shirts, Strümpfe oder </a:t>
            </a:r>
            <a:r>
              <a:rPr lang="de-DE" sz="1700" dirty="0" smtClean="0"/>
              <a:t>Sandalen.</a:t>
            </a:r>
            <a:endParaRPr lang="de-DE" sz="1700" dirty="0"/>
          </a:p>
          <a:p>
            <a:r>
              <a:rPr lang="de-DE" sz="1700" dirty="0" smtClean="0"/>
              <a:t>Schutzhandschuhe</a:t>
            </a:r>
            <a:r>
              <a:rPr lang="de-DE" sz="1700" dirty="0"/>
              <a:t>: Materialauswahl entsprechend der jeweiligen Gefährdung: Gifte – Nitril; Kälte – Wärmehandschuhe; </a:t>
            </a:r>
            <a:r>
              <a:rPr lang="de-DE" sz="1700" dirty="0" smtClean="0"/>
              <a:t>Ätzende/reizende </a:t>
            </a:r>
            <a:r>
              <a:rPr lang="de-DE" sz="1700" dirty="0"/>
              <a:t>Stoffe – </a:t>
            </a:r>
            <a:r>
              <a:rPr lang="de-DE" sz="1700" dirty="0" smtClean="0"/>
              <a:t>chemikalienresistent.</a:t>
            </a:r>
            <a:endParaRPr lang="de-DE" sz="1700" dirty="0"/>
          </a:p>
          <a:p>
            <a:r>
              <a:rPr lang="de-DE" sz="1700" dirty="0" smtClean="0"/>
              <a:t>Atemschutz</a:t>
            </a:r>
            <a:r>
              <a:rPr lang="de-DE" sz="1700" dirty="0"/>
              <a:t>: Einwegmasken oder Atemschutzmasken (bei Dampfentwicklung</a:t>
            </a:r>
            <a:r>
              <a:rPr lang="de-DE" sz="1700" dirty="0" smtClean="0"/>
              <a:t>).</a:t>
            </a:r>
            <a:endParaRPr lang="de-DE" sz="1700" dirty="0"/>
          </a:p>
          <a:p>
            <a:pPr marL="0" indent="0">
              <a:buNone/>
            </a:pPr>
            <a:endParaRPr lang="de-DE" sz="1900" dirty="0"/>
          </a:p>
        </p:txBody>
      </p:sp>
      <p:pic>
        <p:nvPicPr>
          <p:cNvPr id="13" name="Grafik 1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1119" y="2448539"/>
            <a:ext cx="8239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1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1027" y="3339619"/>
            <a:ext cx="823913"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fik 1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86903" y="4295044"/>
            <a:ext cx="8239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fik 1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86903" y="5179527"/>
            <a:ext cx="7921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7711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Allgemeine Richtlinien 3</a:t>
            </a:r>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14</a:t>
            </a:fld>
            <a:endParaRPr lang="de-DE"/>
          </a:p>
        </p:txBody>
      </p:sp>
      <p:sp>
        <p:nvSpPr>
          <p:cNvPr id="7171" name="Inhaltsplatzhalter 2"/>
          <p:cNvSpPr>
            <a:spLocks noGrp="1"/>
          </p:cNvSpPr>
          <p:nvPr>
            <p:ph sz="quarter" idx="13"/>
          </p:nvPr>
        </p:nvSpPr>
        <p:spPr>
          <a:xfrm>
            <a:off x="603249" y="1341437"/>
            <a:ext cx="8246559" cy="4967288"/>
          </a:xfrm>
        </p:spPr>
        <p:txBody>
          <a:bodyPr>
            <a:normAutofit/>
          </a:bodyPr>
          <a:lstStyle/>
          <a:p>
            <a:r>
              <a:rPr lang="de-DE" sz="1800" dirty="0"/>
              <a:t>In den Laborräumen ist das Essen, Trinken und Verwendung von Kosmetika verboten! Kühlräume sind nicht zur Lagerung von Getränken und Lebensmittel zu verwenden</a:t>
            </a:r>
            <a:r>
              <a:rPr lang="de-DE" sz="1800" dirty="0" smtClean="0"/>
              <a:t>.</a:t>
            </a:r>
          </a:p>
          <a:p>
            <a:pPr marL="0" indent="0">
              <a:buNone/>
            </a:pPr>
            <a:endParaRPr lang="de-DE" sz="1800" dirty="0"/>
          </a:p>
          <a:p>
            <a:pPr>
              <a:lnSpc>
                <a:spcPct val="100000"/>
              </a:lnSpc>
            </a:pPr>
            <a:r>
              <a:rPr lang="de-DE" sz="1800" dirty="0" smtClean="0"/>
              <a:t>In allen Universitätseinrichtungen (Räumlichkeiten,</a:t>
            </a:r>
            <a:br>
              <a:rPr lang="de-DE" sz="1800" dirty="0" smtClean="0"/>
            </a:br>
            <a:r>
              <a:rPr lang="de-DE" sz="1800" dirty="0" smtClean="0"/>
              <a:t>Gebäuden und Freiflächen) gilt </a:t>
            </a:r>
            <a:r>
              <a:rPr lang="de-DE" sz="1800" dirty="0"/>
              <a:t>Rauchverbot</a:t>
            </a:r>
            <a:r>
              <a:rPr lang="de-DE" sz="1800" dirty="0" smtClean="0"/>
              <a:t>!</a:t>
            </a:r>
            <a:br>
              <a:rPr lang="de-DE" sz="1800" dirty="0" smtClean="0"/>
            </a:br>
            <a:endParaRPr lang="de-DE" sz="1800" dirty="0" smtClean="0"/>
          </a:p>
          <a:p>
            <a:r>
              <a:rPr lang="de-DE" sz="1800" dirty="0" smtClean="0"/>
              <a:t>Die </a:t>
            </a:r>
            <a:r>
              <a:rPr lang="de-DE" sz="1800" dirty="0"/>
              <a:t>Anweisungen der Präventivfachkräfte (Sicherheitsfachkräfte</a:t>
            </a:r>
            <a:br>
              <a:rPr lang="de-DE" sz="1800" dirty="0"/>
            </a:br>
            <a:r>
              <a:rPr lang="de-DE" sz="1800" dirty="0"/>
              <a:t>&amp; Arbeitsmediziner/innen, etc.), </a:t>
            </a:r>
            <a:r>
              <a:rPr lang="de-DE" sz="1800" dirty="0" smtClean="0"/>
              <a:t>Sicherheitsvertrauenspersonen</a:t>
            </a:r>
            <a:r>
              <a:rPr lang="de-DE" sz="1800" dirty="0"/>
              <a:t>, Brandschutzbeauftragten, Brandschutzwart/innen, Strahlenschutzbeauftragten, Giftbezugsbevollmächtigten und Beauftragten für die biologische Sicherheit, etc. sind zu </a:t>
            </a:r>
            <a:r>
              <a:rPr lang="de-DE" sz="1800" dirty="0" smtClean="0"/>
              <a:t>befolgen.</a:t>
            </a:r>
            <a:endParaRPr lang="de-DE" sz="1800" dirty="0"/>
          </a:p>
          <a:p>
            <a:pPr marL="0" indent="0">
              <a:buNone/>
            </a:pPr>
            <a:endParaRPr lang="de-DE" sz="1900" dirty="0"/>
          </a:p>
        </p:txBody>
      </p:sp>
      <p:pic>
        <p:nvPicPr>
          <p:cNvPr id="6" name="Grafik 5"/>
          <p:cNvPicPr>
            <a:picLocks noChangeAspect="1"/>
          </p:cNvPicPr>
          <p:nvPr/>
        </p:nvPicPr>
        <p:blipFill>
          <a:blip r:embed="rId2"/>
          <a:stretch>
            <a:fillRect/>
          </a:stretch>
        </p:blipFill>
        <p:spPr>
          <a:xfrm>
            <a:off x="7571822" y="2104241"/>
            <a:ext cx="865707" cy="865707"/>
          </a:xfrm>
          <a:prstGeom prst="rect">
            <a:avLst/>
          </a:prstGeom>
        </p:spPr>
      </p:pic>
      <p:pic>
        <p:nvPicPr>
          <p:cNvPr id="7" name="Grafik 6"/>
          <p:cNvPicPr>
            <a:picLocks noChangeAspect="1"/>
          </p:cNvPicPr>
          <p:nvPr/>
        </p:nvPicPr>
        <p:blipFill>
          <a:blip r:embed="rId3"/>
          <a:stretch>
            <a:fillRect/>
          </a:stretch>
        </p:blipFill>
        <p:spPr>
          <a:xfrm>
            <a:off x="7565725" y="3052733"/>
            <a:ext cx="871804" cy="871804"/>
          </a:xfrm>
          <a:prstGeom prst="rect">
            <a:avLst/>
          </a:prstGeom>
        </p:spPr>
      </p:pic>
    </p:spTree>
    <p:extLst>
      <p:ext uri="{BB962C8B-B14F-4D97-AF65-F5344CB8AC3E}">
        <p14:creationId xmlns:p14="http://schemas.microsoft.com/office/powerpoint/2010/main" val="3868014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211020" y="4235984"/>
            <a:ext cx="2061712" cy="2061712"/>
          </a:xfrm>
          <a:prstGeom prst="rect">
            <a:avLst/>
          </a:prstGeom>
        </p:spPr>
      </p:pic>
      <p:sp>
        <p:nvSpPr>
          <p:cNvPr id="2" name="Titel 1"/>
          <p:cNvSpPr>
            <a:spLocks noGrp="1"/>
          </p:cNvSpPr>
          <p:nvPr>
            <p:ph type="title"/>
          </p:nvPr>
        </p:nvSpPr>
        <p:spPr/>
        <p:txBody>
          <a:bodyPr/>
          <a:lstStyle/>
          <a:p>
            <a:r>
              <a:rPr lang="de-DE" dirty="0"/>
              <a:t>Umgang, Verwendung von gefährlichen Arbeitsstoffen</a:t>
            </a:r>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15</a:t>
            </a:fld>
            <a:endParaRPr lang="de-DE"/>
          </a:p>
        </p:txBody>
      </p:sp>
      <p:sp>
        <p:nvSpPr>
          <p:cNvPr id="7171" name="Inhaltsplatzhalter 2"/>
          <p:cNvSpPr>
            <a:spLocks noGrp="1"/>
          </p:cNvSpPr>
          <p:nvPr>
            <p:ph sz="quarter" idx="13"/>
          </p:nvPr>
        </p:nvSpPr>
        <p:spPr>
          <a:xfrm>
            <a:off x="603249" y="1410445"/>
            <a:ext cx="8246559" cy="4967288"/>
          </a:xfrm>
        </p:spPr>
        <p:txBody>
          <a:bodyPr>
            <a:normAutofit/>
          </a:bodyPr>
          <a:lstStyle/>
          <a:p>
            <a:pPr marL="0" indent="0">
              <a:buNone/>
            </a:pPr>
            <a:r>
              <a:rPr lang="de-DE" sz="1900" dirty="0"/>
              <a:t>Unter </a:t>
            </a:r>
            <a:r>
              <a:rPr lang="de-DE" sz="1900" b="1" dirty="0"/>
              <a:t>gefährlichen Arbeitsstoffen </a:t>
            </a:r>
            <a:r>
              <a:rPr lang="de-DE" sz="1900" dirty="0"/>
              <a:t>versteht man alle Stoffe </a:t>
            </a:r>
            <a:r>
              <a:rPr lang="de-DE" sz="1900" dirty="0" smtClean="0"/>
              <a:t>und Gemische</a:t>
            </a:r>
            <a:r>
              <a:rPr lang="de-DE" sz="1900" dirty="0"/>
              <a:t>, die am Arbeitsplatz verwendet werden oder bei der </a:t>
            </a:r>
            <a:r>
              <a:rPr lang="de-DE" sz="1900" dirty="0" smtClean="0"/>
              <a:t>Arbeit entstehen</a:t>
            </a:r>
            <a:r>
              <a:rPr lang="de-DE" sz="1900" dirty="0"/>
              <a:t>, wie beispielsweise auch Zwischenprodukte oder Abfälle.</a:t>
            </a:r>
          </a:p>
          <a:p>
            <a:pPr marL="0" indent="0">
              <a:buNone/>
            </a:pPr>
            <a:r>
              <a:rPr lang="de-DE" sz="1900" dirty="0"/>
              <a:t>Die gefährlichen Eigenschaften reichen von explosions- </a:t>
            </a:r>
            <a:r>
              <a:rPr lang="de-DE" sz="1900" dirty="0" smtClean="0"/>
              <a:t>oder brandgefährlich </a:t>
            </a:r>
            <a:r>
              <a:rPr lang="de-DE" sz="1900" dirty="0"/>
              <a:t>hin zu gesundheitsgefährdend, wie z.B. ätzend, </a:t>
            </a:r>
            <a:r>
              <a:rPr lang="de-DE" sz="1900" dirty="0" smtClean="0"/>
              <a:t>giftig oder </a:t>
            </a:r>
            <a:r>
              <a:rPr lang="de-DE" sz="1900" dirty="0"/>
              <a:t>krebserzeugend. Aufgrund der großen Bandbreite der </a:t>
            </a:r>
            <a:r>
              <a:rPr lang="de-DE" sz="1900" dirty="0" smtClean="0"/>
              <a:t>möglichen Gefahren </a:t>
            </a:r>
            <a:r>
              <a:rPr lang="de-DE" sz="1900" dirty="0"/>
              <a:t>ist es notwendig, die Situation am Arbeitsplatz individuell </a:t>
            </a:r>
            <a:r>
              <a:rPr lang="de-DE" sz="1900" dirty="0" smtClean="0"/>
              <a:t>zu ermitteln</a:t>
            </a:r>
            <a:r>
              <a:rPr lang="de-DE" sz="1900" dirty="0"/>
              <a:t>, um Schutzmaßnahmen treffen zu können.</a:t>
            </a:r>
          </a:p>
          <a:p>
            <a:pPr marL="0" indent="0">
              <a:buNone/>
            </a:pPr>
            <a:endParaRPr lang="de-DE" sz="1900" dirty="0"/>
          </a:p>
        </p:txBody>
      </p:sp>
    </p:spTree>
    <p:extLst>
      <p:ext uri="{BB962C8B-B14F-4D97-AF65-F5344CB8AC3E}">
        <p14:creationId xmlns:p14="http://schemas.microsoft.com/office/powerpoint/2010/main" val="2310740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a:stretch>
            <a:fillRect/>
          </a:stretch>
        </p:blipFill>
        <p:spPr>
          <a:xfrm>
            <a:off x="6404732" y="2957407"/>
            <a:ext cx="1341236" cy="646232"/>
          </a:xfrm>
          <a:prstGeom prst="rect">
            <a:avLst/>
          </a:prstGeom>
        </p:spPr>
      </p:pic>
      <p:sp>
        <p:nvSpPr>
          <p:cNvPr id="2" name="Titel 1"/>
          <p:cNvSpPr>
            <a:spLocks noGrp="1"/>
          </p:cNvSpPr>
          <p:nvPr>
            <p:ph type="title"/>
          </p:nvPr>
        </p:nvSpPr>
        <p:spPr/>
        <p:txBody>
          <a:bodyPr/>
          <a:lstStyle/>
          <a:p>
            <a:r>
              <a:rPr lang="de-DE" dirty="0"/>
              <a:t>Verhalten bei Ertönen der Alarmierung</a:t>
            </a:r>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16</a:t>
            </a:fld>
            <a:endParaRPr lang="de-DE"/>
          </a:p>
        </p:txBody>
      </p:sp>
      <p:sp>
        <p:nvSpPr>
          <p:cNvPr id="7171" name="Inhaltsplatzhalter 2"/>
          <p:cNvSpPr>
            <a:spLocks noGrp="1"/>
          </p:cNvSpPr>
          <p:nvPr>
            <p:ph sz="quarter" idx="13"/>
          </p:nvPr>
        </p:nvSpPr>
        <p:spPr>
          <a:xfrm>
            <a:off x="603250" y="1203423"/>
            <a:ext cx="7912100" cy="4967288"/>
          </a:xfrm>
        </p:spPr>
        <p:txBody>
          <a:bodyPr>
            <a:normAutofit fontScale="92500" lnSpcReduction="10000"/>
          </a:bodyPr>
          <a:lstStyle/>
          <a:p>
            <a:r>
              <a:rPr lang="de-DE" dirty="0"/>
              <a:t>Ruhe bewahren!</a:t>
            </a:r>
          </a:p>
          <a:p>
            <a:r>
              <a:rPr lang="de-DE" dirty="0"/>
              <a:t>Sofort das Gebäude auf </a:t>
            </a:r>
            <a:r>
              <a:rPr lang="de-DE" dirty="0" smtClean="0"/>
              <a:t>kürzestem </a:t>
            </a:r>
            <a:r>
              <a:rPr lang="de-DE" dirty="0"/>
              <a:t>und </a:t>
            </a:r>
            <a:r>
              <a:rPr lang="de-DE" dirty="0" smtClean="0"/>
              <a:t>sicherstem </a:t>
            </a:r>
            <a:r>
              <a:rPr lang="de-DE" dirty="0"/>
              <a:t>Weg verlassen!</a:t>
            </a:r>
          </a:p>
          <a:p>
            <a:r>
              <a:rPr lang="de-DE" dirty="0"/>
              <a:t>Aufzüge nicht </a:t>
            </a:r>
            <a:r>
              <a:rPr lang="de-DE" dirty="0" smtClean="0"/>
              <a:t>verwenden</a:t>
            </a:r>
            <a:r>
              <a:rPr lang="de-DE" dirty="0"/>
              <a:t>.</a:t>
            </a:r>
          </a:p>
          <a:p>
            <a:r>
              <a:rPr lang="de-DE" dirty="0"/>
              <a:t>Im Gefahrenfall dieser Kennzeichnung </a:t>
            </a:r>
            <a:r>
              <a:rPr lang="de-DE" dirty="0" smtClean="0"/>
              <a:t>folgen. </a:t>
            </a:r>
            <a:endParaRPr lang="de-DE" dirty="0"/>
          </a:p>
          <a:p>
            <a:r>
              <a:rPr lang="de-DE" dirty="0" smtClean="0"/>
              <a:t>Zum </a:t>
            </a:r>
            <a:r>
              <a:rPr lang="de-DE" dirty="0"/>
              <a:t>Sammelplatz begeben und auf </a:t>
            </a:r>
            <a:r>
              <a:rPr lang="de-DE" dirty="0" smtClean="0"/>
              <a:t>weitere</a:t>
            </a:r>
            <a:br>
              <a:rPr lang="de-DE" dirty="0" smtClean="0"/>
            </a:br>
            <a:r>
              <a:rPr lang="de-DE" dirty="0" smtClean="0"/>
              <a:t>Anweisungen </a:t>
            </a:r>
            <a:r>
              <a:rPr lang="de-DE" dirty="0"/>
              <a:t>warten</a:t>
            </a:r>
            <a:r>
              <a:rPr lang="de-DE" dirty="0" smtClean="0"/>
              <a:t>.</a:t>
            </a:r>
          </a:p>
          <a:p>
            <a:r>
              <a:rPr lang="de-DE" dirty="0" smtClean="0"/>
              <a:t>Verletzten</a:t>
            </a:r>
            <a:r>
              <a:rPr lang="de-DE" dirty="0"/>
              <a:t>, behinderten und ortsunkundigen Personen ist zu helfen, ohne sich selbst zu gefährden. Persönliche Sachen, die unmittelbar mitgenommen werden können sind, wenn möglich bei der Gebäuderäumung mitzunehmen. Das Betreten des Gebäudes ist nach der Räumung nicht mehr gestattet.</a:t>
            </a:r>
          </a:p>
        </p:txBody>
      </p:sp>
      <p:pic>
        <p:nvPicPr>
          <p:cNvPr id="7" name="Grafik 6"/>
          <p:cNvPicPr>
            <a:picLocks noChangeAspect="1"/>
          </p:cNvPicPr>
          <p:nvPr/>
        </p:nvPicPr>
        <p:blipFill>
          <a:blip r:embed="rId3"/>
          <a:stretch>
            <a:fillRect/>
          </a:stretch>
        </p:blipFill>
        <p:spPr>
          <a:xfrm>
            <a:off x="6404732" y="3618770"/>
            <a:ext cx="786452" cy="780356"/>
          </a:xfrm>
          <a:prstGeom prst="rect">
            <a:avLst/>
          </a:prstGeom>
        </p:spPr>
      </p:pic>
    </p:spTree>
    <p:extLst>
      <p:ext uri="{BB962C8B-B14F-4D97-AF65-F5344CB8AC3E}">
        <p14:creationId xmlns:p14="http://schemas.microsoft.com/office/powerpoint/2010/main" val="3624714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Verhalten </a:t>
            </a:r>
            <a:r>
              <a:rPr lang="de-DE" dirty="0" smtClean="0"/>
              <a:t>im Brandfall</a:t>
            </a:r>
            <a:endParaRPr lang="de-DE" dirty="0"/>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17</a:t>
            </a:fld>
            <a:endParaRPr lang="de-DE"/>
          </a:p>
        </p:txBody>
      </p:sp>
      <p:sp>
        <p:nvSpPr>
          <p:cNvPr id="7171" name="Inhaltsplatzhalter 2"/>
          <p:cNvSpPr>
            <a:spLocks noGrp="1"/>
          </p:cNvSpPr>
          <p:nvPr>
            <p:ph sz="quarter" idx="13"/>
          </p:nvPr>
        </p:nvSpPr>
        <p:spPr/>
        <p:txBody>
          <a:bodyPr>
            <a:normAutofit/>
          </a:bodyPr>
          <a:lstStyle/>
          <a:p>
            <a:r>
              <a:rPr lang="de-DE" b="1" dirty="0"/>
              <a:t>ALARMIEREN</a:t>
            </a:r>
            <a:r>
              <a:rPr lang="de-DE" dirty="0"/>
              <a:t/>
            </a:r>
            <a:br>
              <a:rPr lang="de-DE" dirty="0"/>
            </a:br>
            <a:r>
              <a:rPr lang="de-DE" dirty="0"/>
              <a:t>Druckknopfmelder betätigen!</a:t>
            </a:r>
            <a:br>
              <a:rPr lang="de-DE" dirty="0"/>
            </a:br>
            <a:r>
              <a:rPr lang="de-DE" dirty="0"/>
              <a:t>Feuerwehr </a:t>
            </a:r>
            <a:r>
              <a:rPr lang="de-DE" dirty="0" smtClean="0"/>
              <a:t>rufen!</a:t>
            </a:r>
            <a:br>
              <a:rPr lang="de-DE" dirty="0" smtClean="0"/>
            </a:br>
            <a:r>
              <a:rPr lang="de-DE" dirty="0" smtClean="0"/>
              <a:t>Notruf Feuerwehr: 122</a:t>
            </a:r>
            <a:br>
              <a:rPr lang="de-DE" dirty="0" smtClean="0"/>
            </a:br>
            <a:r>
              <a:rPr lang="de-DE" b="1" dirty="0" smtClean="0"/>
              <a:t>RETTEN</a:t>
            </a:r>
            <a:r>
              <a:rPr lang="de-DE" dirty="0"/>
              <a:t/>
            </a:r>
            <a:br>
              <a:rPr lang="de-DE" dirty="0"/>
            </a:br>
            <a:r>
              <a:rPr lang="de-DE" dirty="0"/>
              <a:t>Helfen Sie gefährdeten Personen!</a:t>
            </a:r>
            <a:br>
              <a:rPr lang="de-DE" dirty="0"/>
            </a:br>
            <a:r>
              <a:rPr lang="de-DE" dirty="0"/>
              <a:t>Verlassen Sie das Haus zügig über die </a:t>
            </a:r>
            <a:br>
              <a:rPr lang="de-DE" dirty="0"/>
            </a:br>
            <a:r>
              <a:rPr lang="de-DE" dirty="0"/>
              <a:t>gekennzeichneten Fluchtwege zum </a:t>
            </a:r>
            <a:r>
              <a:rPr lang="de-DE" dirty="0" smtClean="0"/>
              <a:t>Sammelplatz.</a:t>
            </a:r>
          </a:p>
          <a:p>
            <a:r>
              <a:rPr lang="de-DE" b="1" dirty="0" smtClean="0"/>
              <a:t>LÖSCHEN (optional)</a:t>
            </a:r>
            <a:r>
              <a:rPr lang="de-DE" dirty="0" smtClean="0"/>
              <a:t/>
            </a:r>
            <a:br>
              <a:rPr lang="de-DE" dirty="0" smtClean="0"/>
            </a:br>
            <a:r>
              <a:rPr lang="de-DE" dirty="0" smtClean="0"/>
              <a:t>Wenn möglich Löschversuch unternehmen.</a:t>
            </a:r>
            <a:br>
              <a:rPr lang="de-DE" dirty="0" smtClean="0"/>
            </a:br>
            <a:r>
              <a:rPr lang="de-DE" dirty="0" smtClean="0"/>
              <a:t>Nicht selbst gefährden – Rückzug beachten.</a:t>
            </a:r>
            <a:endParaRPr lang="de-DE" dirty="0"/>
          </a:p>
        </p:txBody>
      </p:sp>
      <p:pic>
        <p:nvPicPr>
          <p:cNvPr id="8" name="Grafik 7"/>
          <p:cNvPicPr>
            <a:picLocks noChangeAspect="1"/>
          </p:cNvPicPr>
          <p:nvPr/>
        </p:nvPicPr>
        <p:blipFill>
          <a:blip r:embed="rId2"/>
          <a:stretch>
            <a:fillRect/>
          </a:stretch>
        </p:blipFill>
        <p:spPr>
          <a:xfrm>
            <a:off x="7180210" y="1462721"/>
            <a:ext cx="1335140" cy="4249280"/>
          </a:xfrm>
          <a:prstGeom prst="rect">
            <a:avLst/>
          </a:prstGeom>
        </p:spPr>
      </p:pic>
    </p:spTree>
    <p:extLst>
      <p:ext uri="{BB962C8B-B14F-4D97-AF65-F5344CB8AC3E}">
        <p14:creationId xmlns:p14="http://schemas.microsoft.com/office/powerpoint/2010/main" val="347185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Wichtige Notrufnummern</a:t>
            </a:r>
            <a:endParaRPr lang="de-AT" dirty="0"/>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18</a:t>
            </a:fld>
            <a:endParaRPr lang="de-DE"/>
          </a:p>
        </p:txBody>
      </p:sp>
      <p:sp>
        <p:nvSpPr>
          <p:cNvPr id="7171" name="Inhaltsplatzhalter 2"/>
          <p:cNvSpPr>
            <a:spLocks noGrp="1"/>
          </p:cNvSpPr>
          <p:nvPr>
            <p:ph sz="quarter" idx="13"/>
          </p:nvPr>
        </p:nvSpPr>
        <p:spPr>
          <a:xfrm>
            <a:off x="663634" y="1013633"/>
            <a:ext cx="7155899" cy="4967288"/>
          </a:xfrm>
        </p:spPr>
        <p:txBody>
          <a:bodyPr>
            <a:noAutofit/>
          </a:bodyPr>
          <a:lstStyle/>
          <a:p>
            <a:pPr marL="0" indent="0">
              <a:buNone/>
            </a:pPr>
            <a:r>
              <a:rPr lang="de-DE" sz="1600" dirty="0" smtClean="0"/>
              <a:t>Feuerwehr</a:t>
            </a:r>
            <a:br>
              <a:rPr lang="de-DE" sz="1600" dirty="0" smtClean="0"/>
            </a:br>
            <a:r>
              <a:rPr lang="de-DE" sz="1600" dirty="0" smtClean="0">
                <a:solidFill>
                  <a:srgbClr val="FF0000"/>
                </a:solidFill>
              </a:rPr>
              <a:t>122</a:t>
            </a:r>
          </a:p>
          <a:p>
            <a:pPr marL="0" indent="0">
              <a:buNone/>
            </a:pPr>
            <a:r>
              <a:rPr lang="de-DE" sz="1600" dirty="0" smtClean="0"/>
              <a:t>Polizei</a:t>
            </a:r>
            <a:br>
              <a:rPr lang="de-DE" sz="1600" dirty="0" smtClean="0"/>
            </a:br>
            <a:r>
              <a:rPr lang="de-DE" sz="1600" dirty="0" smtClean="0">
                <a:solidFill>
                  <a:srgbClr val="FF0000"/>
                </a:solidFill>
              </a:rPr>
              <a:t>133</a:t>
            </a:r>
            <a:endParaRPr lang="de-DE" sz="1600" dirty="0">
              <a:solidFill>
                <a:srgbClr val="FF0000"/>
              </a:solidFill>
            </a:endParaRPr>
          </a:p>
          <a:p>
            <a:pPr marL="0" indent="0">
              <a:buNone/>
            </a:pPr>
            <a:r>
              <a:rPr lang="de-DE" sz="1600" dirty="0" smtClean="0"/>
              <a:t>Rettung</a:t>
            </a:r>
            <a:r>
              <a:rPr lang="de-DE" sz="1600" dirty="0"/>
              <a:t/>
            </a:r>
            <a:br>
              <a:rPr lang="de-DE" sz="1600" dirty="0"/>
            </a:br>
            <a:r>
              <a:rPr lang="de-DE" sz="1600" dirty="0" smtClean="0">
                <a:solidFill>
                  <a:srgbClr val="FF0000"/>
                </a:solidFill>
              </a:rPr>
              <a:t>144</a:t>
            </a:r>
            <a:endParaRPr lang="de-DE" sz="1600" dirty="0">
              <a:solidFill>
                <a:srgbClr val="FF0000"/>
              </a:solidFill>
            </a:endParaRPr>
          </a:p>
          <a:p>
            <a:pPr marL="0" indent="0">
              <a:buNone/>
            </a:pPr>
            <a:r>
              <a:rPr lang="de-DE" sz="1600" dirty="0" smtClean="0"/>
              <a:t>Ärztenotdienst</a:t>
            </a:r>
            <a:r>
              <a:rPr lang="de-DE" sz="1600" dirty="0"/>
              <a:t/>
            </a:r>
            <a:br>
              <a:rPr lang="de-DE" sz="1600" dirty="0"/>
            </a:br>
            <a:r>
              <a:rPr lang="de-DE" sz="1600" dirty="0" smtClean="0">
                <a:solidFill>
                  <a:srgbClr val="FF0000"/>
                </a:solidFill>
              </a:rPr>
              <a:t>141</a:t>
            </a:r>
            <a:endParaRPr lang="de-DE" sz="1600" dirty="0">
              <a:solidFill>
                <a:srgbClr val="FF0000"/>
              </a:solidFill>
            </a:endParaRPr>
          </a:p>
          <a:p>
            <a:pPr marL="0" indent="0">
              <a:buNone/>
            </a:pPr>
            <a:r>
              <a:rPr lang="de-DE" sz="1600" dirty="0" smtClean="0"/>
              <a:t>24h Notfall-Störungsdienst</a:t>
            </a:r>
            <a:br>
              <a:rPr lang="de-DE" sz="1600" dirty="0" smtClean="0"/>
            </a:br>
            <a:r>
              <a:rPr lang="de-DE" sz="1600" dirty="0" smtClean="0"/>
              <a:t>01 </a:t>
            </a:r>
            <a:r>
              <a:rPr lang="de-DE" sz="1600" dirty="0" smtClean="0">
                <a:solidFill>
                  <a:srgbClr val="FF0000"/>
                </a:solidFill>
              </a:rPr>
              <a:t>40160 20400</a:t>
            </a:r>
          </a:p>
          <a:p>
            <a:pPr marL="0" indent="0">
              <a:buNone/>
            </a:pPr>
            <a:r>
              <a:rPr lang="de-DE" sz="1600" dirty="0" smtClean="0"/>
              <a:t>Vergiftungsinformationszentrale</a:t>
            </a:r>
            <a:br>
              <a:rPr lang="de-DE" sz="1600" dirty="0" smtClean="0"/>
            </a:br>
            <a:r>
              <a:rPr lang="de-DE" sz="1600" dirty="0" smtClean="0"/>
              <a:t>01 </a:t>
            </a:r>
            <a:r>
              <a:rPr lang="de-DE" sz="1600" dirty="0" smtClean="0">
                <a:solidFill>
                  <a:srgbClr val="FF0000"/>
                </a:solidFill>
              </a:rPr>
              <a:t>406 </a:t>
            </a:r>
            <a:r>
              <a:rPr lang="de-DE" sz="1600" dirty="0">
                <a:solidFill>
                  <a:srgbClr val="FF0000"/>
                </a:solidFill>
              </a:rPr>
              <a:t>43 </a:t>
            </a:r>
            <a:r>
              <a:rPr lang="de-DE" sz="1600" dirty="0" smtClean="0">
                <a:solidFill>
                  <a:srgbClr val="FF0000"/>
                </a:solidFill>
              </a:rPr>
              <a:t>43</a:t>
            </a:r>
          </a:p>
          <a:p>
            <a:pPr marL="0" indent="0">
              <a:buNone/>
            </a:pPr>
            <a:r>
              <a:rPr lang="de-DE" sz="1600" dirty="0" smtClean="0">
                <a:solidFill>
                  <a:srgbClr val="FF0000"/>
                </a:solidFill>
              </a:rPr>
              <a:t>Verzeichnis der zuständigen Personen – liegt im Sekretariat auf!</a:t>
            </a:r>
            <a:endParaRPr lang="de-DE" sz="1600" dirty="0">
              <a:solidFill>
                <a:srgbClr val="FF0000"/>
              </a:solidFill>
            </a:endParaRPr>
          </a:p>
          <a:p>
            <a:pPr marL="0" indent="0">
              <a:buNone/>
            </a:pPr>
            <a:endParaRPr lang="de-DE" dirty="0"/>
          </a:p>
        </p:txBody>
      </p:sp>
    </p:spTree>
    <p:extLst>
      <p:ext uri="{BB962C8B-B14F-4D97-AF65-F5344CB8AC3E}">
        <p14:creationId xmlns:p14="http://schemas.microsoft.com/office/powerpoint/2010/main" val="1077725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Vorbeugender Brandschutz</a:t>
            </a:r>
            <a:endParaRPr lang="de-DE" dirty="0"/>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19</a:t>
            </a:fld>
            <a:endParaRPr lang="de-DE"/>
          </a:p>
        </p:txBody>
      </p:sp>
      <p:sp>
        <p:nvSpPr>
          <p:cNvPr id="7171" name="Inhaltsplatzhalter 2"/>
          <p:cNvSpPr>
            <a:spLocks noGrp="1"/>
          </p:cNvSpPr>
          <p:nvPr>
            <p:ph sz="quarter" idx="13"/>
          </p:nvPr>
        </p:nvSpPr>
        <p:spPr/>
        <p:txBody>
          <a:bodyPr>
            <a:normAutofit/>
          </a:bodyPr>
          <a:lstStyle/>
          <a:p>
            <a:pPr marL="0" indent="0">
              <a:buNone/>
            </a:pPr>
            <a:r>
              <a:rPr lang="de-DE" b="1" dirty="0"/>
              <a:t>Überprüfen Sie, wo sich </a:t>
            </a:r>
            <a:r>
              <a:rPr lang="de-DE" b="1" dirty="0" smtClean="0"/>
              <a:t>die </a:t>
            </a:r>
            <a:r>
              <a:rPr lang="de-DE" b="1" dirty="0"/>
              <a:t>nächstgelegenen Feuerlöscher befinden</a:t>
            </a:r>
            <a:r>
              <a:rPr lang="de-DE" b="1" dirty="0" smtClean="0"/>
              <a:t>!</a:t>
            </a:r>
            <a:endParaRPr lang="de-DE" b="1" dirty="0"/>
          </a:p>
          <a:p>
            <a:pPr marL="0" indent="0">
              <a:buNone/>
            </a:pPr>
            <a:r>
              <a:rPr lang="de-DE" b="1" dirty="0">
                <a:solidFill>
                  <a:srgbClr val="FF0000"/>
                </a:solidFill>
              </a:rPr>
              <a:t>Im Brandfall kann jede Sekunde entscheidend sein</a:t>
            </a:r>
            <a:r>
              <a:rPr lang="de-DE" b="1" dirty="0" smtClean="0">
                <a:solidFill>
                  <a:srgbClr val="FF0000"/>
                </a:solidFill>
              </a:rPr>
              <a:t>!!!</a:t>
            </a:r>
            <a:endParaRPr lang="de-DE" b="1" dirty="0">
              <a:solidFill>
                <a:srgbClr val="FF0000"/>
              </a:solidFill>
            </a:endParaRPr>
          </a:p>
          <a:p>
            <a:r>
              <a:rPr lang="de-DE" sz="1700" dirty="0"/>
              <a:t>Aushang der Brandschutzordnung beachten (Fluchtwege, Sammelplatz).</a:t>
            </a:r>
          </a:p>
          <a:p>
            <a:r>
              <a:rPr lang="de-DE" sz="1700" dirty="0"/>
              <a:t>Feuerlösch- und Brandmeldeeinrichtungen nicht verstellen.</a:t>
            </a:r>
          </a:p>
          <a:p>
            <a:r>
              <a:rPr lang="de-DE" sz="1700" dirty="0"/>
              <a:t>Flucht- und Rettungswege sind freizuhalten bzw. nicht einzuengen.</a:t>
            </a:r>
          </a:p>
          <a:p>
            <a:r>
              <a:rPr lang="de-DE" sz="1700" dirty="0"/>
              <a:t>Flucht- und Rettungswege dürfen nicht zur Lagerung oder zum Abstellen von Gegenständen benutzt werden.</a:t>
            </a:r>
          </a:p>
          <a:p>
            <a:r>
              <a:rPr lang="de-DE" sz="1700" dirty="0"/>
              <a:t>In feuergefährdeten Bereichen: Kein Umgang mit offenem </a:t>
            </a:r>
            <a:r>
              <a:rPr lang="de-DE" sz="1700" dirty="0" smtClean="0"/>
              <a:t>Feuer.</a:t>
            </a:r>
            <a:endParaRPr lang="de-DE" sz="1700" dirty="0"/>
          </a:p>
          <a:p>
            <a:r>
              <a:rPr lang="de-DE" sz="1700" dirty="0"/>
              <a:t>Verkeilen von Brandschutztüren </a:t>
            </a:r>
            <a:r>
              <a:rPr lang="de-DE" sz="1700" dirty="0" smtClean="0"/>
              <a:t>verboten</a:t>
            </a:r>
            <a:r>
              <a:rPr lang="de-DE" sz="1700" dirty="0"/>
              <a:t>.</a:t>
            </a:r>
          </a:p>
        </p:txBody>
      </p:sp>
      <p:pic>
        <p:nvPicPr>
          <p:cNvPr id="6" name="Grafik 5"/>
          <p:cNvPicPr>
            <a:picLocks noChangeAspect="1"/>
          </p:cNvPicPr>
          <p:nvPr/>
        </p:nvPicPr>
        <p:blipFill>
          <a:blip r:embed="rId2"/>
          <a:stretch>
            <a:fillRect/>
          </a:stretch>
        </p:blipFill>
        <p:spPr>
          <a:xfrm>
            <a:off x="7750378" y="4789184"/>
            <a:ext cx="841321" cy="841321"/>
          </a:xfrm>
          <a:prstGeom prst="rect">
            <a:avLst/>
          </a:prstGeom>
        </p:spPr>
      </p:pic>
      <p:pic>
        <p:nvPicPr>
          <p:cNvPr id="7" name="Grafik 6"/>
          <p:cNvPicPr>
            <a:picLocks noChangeAspect="1"/>
          </p:cNvPicPr>
          <p:nvPr/>
        </p:nvPicPr>
        <p:blipFill>
          <a:blip r:embed="rId3"/>
          <a:stretch>
            <a:fillRect/>
          </a:stretch>
        </p:blipFill>
        <p:spPr>
          <a:xfrm>
            <a:off x="5509710" y="5324205"/>
            <a:ext cx="902286" cy="902286"/>
          </a:xfrm>
          <a:prstGeom prst="rect">
            <a:avLst/>
          </a:prstGeom>
        </p:spPr>
      </p:pic>
    </p:spTree>
    <p:extLst>
      <p:ext uri="{BB962C8B-B14F-4D97-AF65-F5344CB8AC3E}">
        <p14:creationId xmlns:p14="http://schemas.microsoft.com/office/powerpoint/2010/main" val="110524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Rechtliche Grundlagen 1</a:t>
            </a:r>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2</a:t>
            </a:fld>
            <a:endParaRPr lang="de-DE"/>
          </a:p>
        </p:txBody>
      </p:sp>
      <p:sp>
        <p:nvSpPr>
          <p:cNvPr id="7171" name="Inhaltsplatzhalter 2"/>
          <p:cNvSpPr>
            <a:spLocks noGrp="1"/>
          </p:cNvSpPr>
          <p:nvPr>
            <p:ph sz="quarter" idx="13"/>
          </p:nvPr>
        </p:nvSpPr>
        <p:spPr/>
        <p:txBody>
          <a:bodyPr>
            <a:normAutofit/>
          </a:bodyPr>
          <a:lstStyle/>
          <a:p>
            <a:pPr marL="0" indent="0">
              <a:buNone/>
            </a:pPr>
            <a:r>
              <a:rPr lang="de-DE" sz="1700" dirty="0"/>
              <a:t>§ 3 Abs. 1 </a:t>
            </a:r>
            <a:r>
              <a:rPr lang="de-DE" sz="1700" dirty="0" err="1"/>
              <a:t>ASchG</a:t>
            </a:r>
            <a:r>
              <a:rPr lang="de-DE" sz="1700" dirty="0"/>
              <a:t>, § 15 </a:t>
            </a:r>
            <a:r>
              <a:rPr lang="de-DE" sz="1700" dirty="0" err="1"/>
              <a:t>ASchG</a:t>
            </a:r>
            <a:r>
              <a:rPr lang="de-DE" sz="1700" dirty="0"/>
              <a:t> </a:t>
            </a:r>
            <a:r>
              <a:rPr lang="de-DE" sz="1700" dirty="0" smtClean="0"/>
              <a:t>– Pflichten </a:t>
            </a:r>
            <a:r>
              <a:rPr lang="de-DE" sz="1700" dirty="0"/>
              <a:t>Arbeitgeber und Pflichten Arbeitnehmer/innen </a:t>
            </a:r>
            <a:endParaRPr lang="de-DE" sz="1700" dirty="0" smtClean="0"/>
          </a:p>
          <a:p>
            <a:pPr marL="0" indent="0">
              <a:buNone/>
            </a:pPr>
            <a:endParaRPr lang="de-DE" sz="1700" dirty="0" smtClean="0"/>
          </a:p>
          <a:p>
            <a:r>
              <a:rPr lang="de-DE" sz="1700" dirty="0" smtClean="0"/>
              <a:t>Arbeitgeber/innen haben ganz allgemein die Verpflichtung, ihre Arbeitnehmer/innen in allen Belangen des Arbeitnehmer/</a:t>
            </a:r>
            <a:r>
              <a:rPr lang="de-DE" sz="1700" dirty="0" err="1" smtClean="0"/>
              <a:t>innenschutzes</a:t>
            </a:r>
            <a:r>
              <a:rPr lang="de-DE" sz="1700" dirty="0" smtClean="0"/>
              <a:t> zu informieren und zu unterweisen. </a:t>
            </a:r>
          </a:p>
          <a:p>
            <a:r>
              <a:rPr lang="de-DE" sz="1700" dirty="0" smtClean="0"/>
              <a:t>Arbeitnehmer/innen </a:t>
            </a:r>
            <a:r>
              <a:rPr lang="de-DE" sz="1700" dirty="0"/>
              <a:t>wiederum sind verpflichtet, den Unterweisungen und Anweisungen des/der Arbeitgebers/in Folge zu leisten.</a:t>
            </a:r>
          </a:p>
        </p:txBody>
      </p:sp>
    </p:spTree>
    <p:extLst>
      <p:ext uri="{BB962C8B-B14F-4D97-AF65-F5344CB8AC3E}">
        <p14:creationId xmlns:p14="http://schemas.microsoft.com/office/powerpoint/2010/main" val="515423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Gasflaschen</a:t>
            </a:r>
            <a:r>
              <a:rPr lang="en-US" dirty="0" smtClean="0"/>
              <a:t> – Handling</a:t>
            </a:r>
            <a:br>
              <a:rPr lang="en-US" dirty="0" smtClean="0"/>
            </a:br>
            <a:r>
              <a:rPr lang="en-US" dirty="0"/>
              <a:t/>
            </a:r>
            <a:br>
              <a:rPr lang="en-US" dirty="0"/>
            </a:br>
            <a:r>
              <a:rPr lang="en-US" sz="2200" dirty="0" err="1" smtClean="0"/>
              <a:t>jeder</a:t>
            </a:r>
            <a:r>
              <a:rPr lang="en-US" sz="2200" dirty="0" smtClean="0"/>
              <a:t> muss </a:t>
            </a:r>
            <a:r>
              <a:rPr lang="en-US" sz="2200" dirty="0" err="1" smtClean="0"/>
              <a:t>dafür</a:t>
            </a:r>
            <a:r>
              <a:rPr lang="en-US" sz="2200" dirty="0" smtClean="0"/>
              <a:t> </a:t>
            </a:r>
            <a:r>
              <a:rPr lang="en-US" sz="2200" dirty="0" err="1" smtClean="0"/>
              <a:t>eine</a:t>
            </a:r>
            <a:r>
              <a:rPr lang="en-US" sz="2200" dirty="0" smtClean="0"/>
              <a:t> </a:t>
            </a:r>
            <a:r>
              <a:rPr lang="en-US" sz="2200" dirty="0" err="1" smtClean="0"/>
              <a:t>persönliche</a:t>
            </a:r>
            <a:r>
              <a:rPr lang="en-US" sz="2200" dirty="0" smtClean="0"/>
              <a:t> </a:t>
            </a:r>
            <a:r>
              <a:rPr lang="en-US" sz="2200" dirty="0" err="1" smtClean="0"/>
              <a:t>Einschulung</a:t>
            </a:r>
            <a:r>
              <a:rPr lang="en-US" sz="2200" dirty="0" smtClean="0"/>
              <a:t> </a:t>
            </a:r>
            <a:r>
              <a:rPr lang="en-US" sz="2200" dirty="0" err="1" smtClean="0"/>
              <a:t>bekommen</a:t>
            </a:r>
            <a:r>
              <a:rPr lang="en-US" sz="2200" dirty="0" smtClean="0"/>
              <a:t/>
            </a:r>
            <a:br>
              <a:rPr lang="en-US" sz="2200" dirty="0" smtClean="0"/>
            </a:br>
            <a:r>
              <a:rPr lang="en-US" sz="2200" dirty="0"/>
              <a:t/>
            </a:r>
            <a:br>
              <a:rPr lang="en-US" sz="2200" dirty="0"/>
            </a:br>
            <a:r>
              <a:rPr lang="en-US" sz="2200" dirty="0" err="1" smtClean="0"/>
              <a:t>Gefahren</a:t>
            </a:r>
            <a:r>
              <a:rPr lang="en-US" sz="2200" dirty="0" smtClean="0"/>
              <a:t> </a:t>
            </a:r>
            <a:r>
              <a:rPr lang="en-US" sz="2200" dirty="0" err="1" smtClean="0"/>
              <a:t>siehe</a:t>
            </a:r>
            <a:r>
              <a:rPr lang="en-US" sz="2200" dirty="0" smtClean="0"/>
              <a:t> Links – YouTube Videos </a:t>
            </a:r>
            <a:endParaRPr lang="en-US" sz="2200" dirty="0"/>
          </a:p>
        </p:txBody>
      </p:sp>
      <p:sp>
        <p:nvSpPr>
          <p:cNvPr id="3" name="Datumsplatzhalter 2"/>
          <p:cNvSpPr>
            <a:spLocks noGrp="1"/>
          </p:cNvSpPr>
          <p:nvPr>
            <p:ph type="dt" sz="half" idx="10"/>
          </p:nvPr>
        </p:nvSpPr>
        <p:spPr/>
        <p:txBody>
          <a:bodyPr/>
          <a:lstStyle/>
          <a:p>
            <a:r>
              <a:rPr lang="de-DE" smtClean="0"/>
              <a:t>Organisationseinheit / vertraulich</a:t>
            </a:r>
            <a:endParaRPr lang="de-DE"/>
          </a:p>
        </p:txBody>
      </p:sp>
      <p:sp>
        <p:nvSpPr>
          <p:cNvPr id="4" name="Fußzeilenplatzhalter 3"/>
          <p:cNvSpPr>
            <a:spLocks noGrp="1"/>
          </p:cNvSpPr>
          <p:nvPr>
            <p:ph type="ftr" sz="quarter" idx="11"/>
          </p:nvPr>
        </p:nvSpPr>
        <p:spPr/>
        <p:txBody>
          <a:bodyPr/>
          <a:lstStyle/>
          <a:p>
            <a:r>
              <a:rPr lang="de-DE" smtClean="0"/>
              <a:t>Titel der Präsentation ODER des Vortragenden</a:t>
            </a:r>
            <a:endParaRPr lang="de-DE"/>
          </a:p>
        </p:txBody>
      </p:sp>
      <p:sp>
        <p:nvSpPr>
          <p:cNvPr id="5" name="Foliennummernplatzhalter 4"/>
          <p:cNvSpPr>
            <a:spLocks noGrp="1"/>
          </p:cNvSpPr>
          <p:nvPr>
            <p:ph type="sldNum" sz="quarter" idx="12"/>
          </p:nvPr>
        </p:nvSpPr>
        <p:spPr/>
        <p:txBody>
          <a:bodyPr/>
          <a:lstStyle/>
          <a:p>
            <a:fld id="{AB6C09D1-9D44-46E9-90D5-584F6311654E}" type="slidenum">
              <a:rPr lang="de-DE" smtClean="0"/>
              <a:t>20</a:t>
            </a:fld>
            <a:endParaRPr lang="de-DE"/>
          </a:p>
        </p:txBody>
      </p:sp>
      <p:sp>
        <p:nvSpPr>
          <p:cNvPr id="6" name="Inhaltsplatzhalter 5"/>
          <p:cNvSpPr>
            <a:spLocks noGrp="1"/>
          </p:cNvSpPr>
          <p:nvPr>
            <p:ph sz="quarter" idx="13"/>
          </p:nvPr>
        </p:nvSpPr>
        <p:spPr>
          <a:xfrm>
            <a:off x="504855" y="2929853"/>
            <a:ext cx="7912100" cy="2745083"/>
          </a:xfrm>
        </p:spPr>
        <p:txBody>
          <a:bodyPr/>
          <a:lstStyle/>
          <a:p>
            <a:pPr>
              <a:lnSpc>
                <a:spcPct val="107000"/>
              </a:lnSpc>
              <a:spcAft>
                <a:spcPts val="800"/>
              </a:spcAft>
            </a:pPr>
            <a:r>
              <a:rPr lang="en-US" u="sng"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Footage : oxygen cylinder as a </a:t>
            </a:r>
            <a:r>
              <a:rPr lang="en-US" u="sng" dirty="0" err="1"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Misile</a:t>
            </a:r>
            <a:r>
              <a:rPr lang="en-US" u="sng"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 Blast accident - YouTube</a:t>
            </a:r>
            <a:endParaRPr lang="de-AT"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Truck </a:t>
            </a:r>
            <a:r>
              <a:rPr lang="en-US"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explosion caught on camera in HD!! HOLY SH*T! - YouTube</a:t>
            </a:r>
            <a:endParaRPr lang="de-AT"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AT"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Acetylene</a:t>
            </a:r>
            <a:r>
              <a:rPr lang="de-AT"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 Van Explosion Research - YouTube</a:t>
            </a:r>
            <a:endParaRPr lang="de-AT"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AT" u="sng" dirty="0" err="1">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Acetylene</a:t>
            </a:r>
            <a:r>
              <a:rPr lang="de-AT"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 Explosion </a:t>
            </a:r>
            <a:r>
              <a:rPr lang="de-AT" u="sng"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rPr>
              <a:t>– YouTube</a:t>
            </a:r>
            <a:endParaRPr lang="de-AT" dirty="0">
              <a:latin typeface="Calibri" panose="020F0502020204030204" pitchFamily="34" charset="0"/>
              <a:ea typeface="Calibri" panose="020F0502020204030204" pitchFamily="34" charset="0"/>
              <a:cs typeface="Times New Roman" panose="02020603050405020304" pitchFamily="18" charset="0"/>
            </a:endParaRPr>
          </a:p>
          <a:p>
            <a:r>
              <a:rPr lang="de-AT" u="sng" dirty="0" smtClean="0">
                <a:hlinkClick r:id="rId6"/>
              </a:rPr>
              <a:t>(667</a:t>
            </a:r>
            <a:r>
              <a:rPr lang="de-AT" u="sng" dirty="0">
                <a:hlinkClick r:id="rId6"/>
              </a:rPr>
              <a:t>) Sicherer Umgang mit Gasen </a:t>
            </a:r>
            <a:r>
              <a:rPr lang="de-AT" u="sng" dirty="0" smtClean="0">
                <a:hlinkClick r:id="rId6"/>
              </a:rPr>
              <a:t>- YouTube</a:t>
            </a:r>
            <a:endParaRPr lang="en-US" dirty="0"/>
          </a:p>
        </p:txBody>
      </p:sp>
    </p:spTree>
    <p:extLst>
      <p:ext uri="{BB962C8B-B14F-4D97-AF65-F5344CB8AC3E}">
        <p14:creationId xmlns:p14="http://schemas.microsoft.com/office/powerpoint/2010/main" val="3156254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Räumübung</a:t>
            </a:r>
            <a:r>
              <a:rPr lang="en-US" dirty="0" smtClean="0"/>
              <a:t> at last</a:t>
            </a:r>
            <a:endParaRPr lang="en-US" dirty="0"/>
          </a:p>
        </p:txBody>
      </p:sp>
      <p:sp>
        <p:nvSpPr>
          <p:cNvPr id="3" name="Datumsplatzhalter 2"/>
          <p:cNvSpPr>
            <a:spLocks noGrp="1"/>
          </p:cNvSpPr>
          <p:nvPr>
            <p:ph type="dt" sz="half" idx="10"/>
          </p:nvPr>
        </p:nvSpPr>
        <p:spPr/>
        <p:txBody>
          <a:bodyPr/>
          <a:lstStyle/>
          <a:p>
            <a:r>
              <a:rPr lang="de-DE" smtClean="0"/>
              <a:t>Organisationseinheit / vertraulich</a:t>
            </a:r>
            <a:endParaRPr lang="de-DE"/>
          </a:p>
        </p:txBody>
      </p:sp>
      <p:sp>
        <p:nvSpPr>
          <p:cNvPr id="4" name="Fußzeilenplatzhalter 3"/>
          <p:cNvSpPr>
            <a:spLocks noGrp="1"/>
          </p:cNvSpPr>
          <p:nvPr>
            <p:ph type="ftr" sz="quarter" idx="11"/>
          </p:nvPr>
        </p:nvSpPr>
        <p:spPr/>
        <p:txBody>
          <a:bodyPr/>
          <a:lstStyle/>
          <a:p>
            <a:r>
              <a:rPr lang="de-DE" smtClean="0"/>
              <a:t>Titel der Präsentation ODER des Vortragenden</a:t>
            </a:r>
            <a:endParaRPr lang="de-DE"/>
          </a:p>
        </p:txBody>
      </p:sp>
      <p:sp>
        <p:nvSpPr>
          <p:cNvPr id="5" name="Foliennummernplatzhalter 4"/>
          <p:cNvSpPr>
            <a:spLocks noGrp="1"/>
          </p:cNvSpPr>
          <p:nvPr>
            <p:ph type="sldNum" sz="quarter" idx="12"/>
          </p:nvPr>
        </p:nvSpPr>
        <p:spPr/>
        <p:txBody>
          <a:bodyPr/>
          <a:lstStyle/>
          <a:p>
            <a:fld id="{AB6C09D1-9D44-46E9-90D5-584F6311654E}" type="slidenum">
              <a:rPr lang="de-DE" smtClean="0"/>
              <a:t>21</a:t>
            </a:fld>
            <a:endParaRPr lang="de-DE"/>
          </a:p>
        </p:txBody>
      </p:sp>
      <p:sp>
        <p:nvSpPr>
          <p:cNvPr id="6" name="Inhaltsplatzhalter 5"/>
          <p:cNvSpPr>
            <a:spLocks noGrp="1"/>
          </p:cNvSpPr>
          <p:nvPr>
            <p:ph sz="quarter" idx="13"/>
          </p:nvPr>
        </p:nvSpPr>
        <p:spPr/>
        <p:txBody>
          <a:bodyPr>
            <a:normAutofit fontScale="85000" lnSpcReduction="10000"/>
          </a:bodyPr>
          <a:lstStyle/>
          <a:p>
            <a:r>
              <a:rPr lang="en-US" dirty="0" smtClean="0"/>
              <a:t>A smoke /heat detector triggers an alarm or you press the button </a:t>
            </a:r>
          </a:p>
          <a:p>
            <a:r>
              <a:rPr lang="en-US" dirty="0" smtClean="0"/>
              <a:t>Then the siren rings: leave the building, in winter take coat etc.</a:t>
            </a:r>
          </a:p>
          <a:p>
            <a:r>
              <a:rPr lang="en-US" dirty="0" smtClean="0"/>
              <a:t>Someone needs to call the fire department, they don’t come automatically</a:t>
            </a:r>
          </a:p>
          <a:p>
            <a:r>
              <a:rPr lang="en-US" dirty="0"/>
              <a:t>In Reality the fire truck will stop @ front entrance and we can come back only after their clearance!</a:t>
            </a:r>
          </a:p>
          <a:p>
            <a:r>
              <a:rPr lang="en-US" dirty="0" smtClean="0"/>
              <a:t>Please leave the lecture hall, we all will go to the			located at the corner of </a:t>
            </a:r>
            <a:r>
              <a:rPr lang="en-US" dirty="0" err="1" smtClean="0"/>
              <a:t>Wasagasse</a:t>
            </a:r>
            <a:r>
              <a:rPr lang="en-US" dirty="0" smtClean="0"/>
              <a:t> and			</a:t>
            </a:r>
            <a:r>
              <a:rPr lang="en-US" dirty="0" err="1" smtClean="0"/>
              <a:t>Türkenstrasse</a:t>
            </a:r>
            <a:r>
              <a:rPr lang="en-US" dirty="0" smtClean="0"/>
              <a:t>, </a:t>
            </a:r>
            <a:endParaRPr lang="en-US" dirty="0"/>
          </a:p>
          <a:p>
            <a:r>
              <a:rPr lang="en-US" dirty="0" smtClean="0"/>
              <a:t>In case of an alarm, stay there, we need to make a list and check that nobody is missing!</a:t>
            </a:r>
          </a:p>
          <a:p>
            <a:r>
              <a:rPr lang="en-US" dirty="0" smtClean="0"/>
              <a:t>SEE YOU THERE, I will take a picture for documentation!</a:t>
            </a:r>
            <a:endParaRPr lang="en-US" dirty="0"/>
          </a:p>
        </p:txBody>
      </p:sp>
      <p:pic>
        <p:nvPicPr>
          <p:cNvPr id="7" name="Grafik 6"/>
          <p:cNvPicPr>
            <a:picLocks noChangeAspect="1"/>
          </p:cNvPicPr>
          <p:nvPr/>
        </p:nvPicPr>
        <p:blipFill>
          <a:blip r:embed="rId2"/>
          <a:stretch>
            <a:fillRect/>
          </a:stretch>
        </p:blipFill>
        <p:spPr>
          <a:xfrm>
            <a:off x="7055181" y="3905182"/>
            <a:ext cx="786452" cy="780356"/>
          </a:xfrm>
          <a:prstGeom prst="rect">
            <a:avLst/>
          </a:prstGeom>
        </p:spPr>
      </p:pic>
      <p:pic>
        <p:nvPicPr>
          <p:cNvPr id="8" name="Grafik 7"/>
          <p:cNvPicPr>
            <a:picLocks noChangeAspect="1"/>
          </p:cNvPicPr>
          <p:nvPr/>
        </p:nvPicPr>
        <p:blipFill rotWithShape="1">
          <a:blip r:embed="rId3" cstate="print">
            <a:extLst>
              <a:ext uri="{28A0092B-C50C-407E-A947-70E740481C1C}">
                <a14:useLocalDpi xmlns:a14="http://schemas.microsoft.com/office/drawing/2010/main" val="0"/>
              </a:ext>
            </a:extLst>
          </a:blip>
          <a:srcRect l="33677" t="11329" r="3093"/>
          <a:stretch/>
        </p:blipFill>
        <p:spPr>
          <a:xfrm rot="5400000">
            <a:off x="7831907" y="778572"/>
            <a:ext cx="1170095" cy="1230917"/>
          </a:xfrm>
          <a:prstGeom prst="rect">
            <a:avLst/>
          </a:prstGeom>
        </p:spPr>
      </p:pic>
    </p:spTree>
    <p:extLst>
      <p:ext uri="{BB962C8B-B14F-4D97-AF65-F5344CB8AC3E}">
        <p14:creationId xmlns:p14="http://schemas.microsoft.com/office/powerpoint/2010/main" val="654844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Rechtliche Grundlagen </a:t>
            </a:r>
            <a:r>
              <a:rPr lang="de-AT" dirty="0" smtClean="0"/>
              <a:t>2</a:t>
            </a:r>
            <a:endParaRPr lang="de-AT" dirty="0"/>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3</a:t>
            </a:fld>
            <a:endParaRPr lang="de-DE"/>
          </a:p>
        </p:txBody>
      </p:sp>
      <p:sp>
        <p:nvSpPr>
          <p:cNvPr id="7171" name="Inhaltsplatzhalter 2"/>
          <p:cNvSpPr>
            <a:spLocks noGrp="1"/>
          </p:cNvSpPr>
          <p:nvPr>
            <p:ph sz="quarter" idx="13"/>
          </p:nvPr>
        </p:nvSpPr>
        <p:spPr/>
        <p:txBody>
          <a:bodyPr>
            <a:normAutofit fontScale="85000" lnSpcReduction="20000"/>
          </a:bodyPr>
          <a:lstStyle/>
          <a:p>
            <a:pPr marL="0" indent="0">
              <a:buNone/>
            </a:pPr>
            <a:r>
              <a:rPr lang="de-DE" dirty="0"/>
              <a:t>§12 u. §14 </a:t>
            </a:r>
            <a:r>
              <a:rPr lang="de-DE" dirty="0" err="1"/>
              <a:t>ASchG</a:t>
            </a:r>
            <a:endParaRPr lang="de-DE" dirty="0"/>
          </a:p>
          <a:p>
            <a:r>
              <a:rPr lang="de-DE" dirty="0"/>
              <a:t>Die Arbeitnehmer/innen sind über die Gefahren für Sicherheit und Gesundheit sowie über die Maßnahmen zur Gefahrenverhütung ausreichend zu informieren und über Sicherheit und Gesundheitsschutz ausreichend zu unterweisen. </a:t>
            </a:r>
          </a:p>
          <a:p>
            <a:endParaRPr lang="de-DE" dirty="0"/>
          </a:p>
          <a:p>
            <a:r>
              <a:rPr lang="de-DE" dirty="0"/>
              <a:t>Die Information soll allgemeines Wissen über die Gefahrenverhütung bieten und sich auf die gesamte Arbeitsstätte beziehen. Sie soll die Weiterentwicklung des Arbeitnehmer/</a:t>
            </a:r>
            <a:r>
              <a:rPr lang="de-DE" dirty="0" err="1"/>
              <a:t>innenschutzes</a:t>
            </a:r>
            <a:r>
              <a:rPr lang="de-DE" dirty="0"/>
              <a:t> auf betrieblicher Ebene fördern. </a:t>
            </a:r>
            <a:r>
              <a:rPr lang="de-DE" dirty="0" smtClean="0"/>
              <a:t>§</a:t>
            </a:r>
            <a:r>
              <a:rPr lang="de-DE" dirty="0"/>
              <a:t>12 </a:t>
            </a:r>
            <a:r>
              <a:rPr lang="de-DE" dirty="0" err="1"/>
              <a:t>ASchG</a:t>
            </a:r>
            <a:endParaRPr lang="de-DE" dirty="0"/>
          </a:p>
          <a:p>
            <a:endParaRPr lang="de-DE" dirty="0"/>
          </a:p>
          <a:p>
            <a:r>
              <a:rPr lang="de-DE" dirty="0"/>
              <a:t>Die Unterweisung ist als Schulung zu sehen und bezieht sich im Gegensatz zur Information auf den konkreten Arbeitsplatz und Aufgabenbereich einzelner Arbeitnehmer/innen</a:t>
            </a:r>
            <a:r>
              <a:rPr lang="de-DE" dirty="0" smtClean="0"/>
              <a:t>. §</a:t>
            </a:r>
            <a:r>
              <a:rPr lang="de-DE" dirty="0"/>
              <a:t>14 </a:t>
            </a:r>
            <a:r>
              <a:rPr lang="de-DE" dirty="0" err="1"/>
              <a:t>ASchG</a:t>
            </a:r>
            <a:endParaRPr lang="de-DE" dirty="0"/>
          </a:p>
        </p:txBody>
      </p:sp>
    </p:spTree>
    <p:extLst>
      <p:ext uri="{BB962C8B-B14F-4D97-AF65-F5344CB8AC3E}">
        <p14:creationId xmlns:p14="http://schemas.microsoft.com/office/powerpoint/2010/main" val="1978569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2800" dirty="0" smtClean="0"/>
              <a:t>Today starting 13:30 this evaluation will start, </a:t>
            </a:r>
            <a:br>
              <a:rPr lang="en-US" sz="2800" dirty="0" smtClean="0"/>
            </a:br>
            <a:r>
              <a:rPr lang="en-US" sz="2800" dirty="0" smtClean="0"/>
              <a:t>Dr. Koller “needs” 5 to 10 min per lab</a:t>
            </a:r>
            <a:endParaRPr lang="en-US" sz="2800" dirty="0"/>
          </a:p>
        </p:txBody>
      </p:sp>
      <p:sp>
        <p:nvSpPr>
          <p:cNvPr id="3" name="Datumsplatzhalter 2"/>
          <p:cNvSpPr>
            <a:spLocks noGrp="1"/>
          </p:cNvSpPr>
          <p:nvPr>
            <p:ph type="dt" sz="half" idx="10"/>
          </p:nvPr>
        </p:nvSpPr>
        <p:spPr/>
        <p:txBody>
          <a:bodyPr/>
          <a:lstStyle/>
          <a:p>
            <a:r>
              <a:rPr lang="de-DE" smtClean="0"/>
              <a:t>Organisationseinheit / vertraulich</a:t>
            </a:r>
            <a:endParaRPr lang="de-DE"/>
          </a:p>
        </p:txBody>
      </p:sp>
      <p:sp>
        <p:nvSpPr>
          <p:cNvPr id="4" name="Fußzeilenplatzhalter 3"/>
          <p:cNvSpPr>
            <a:spLocks noGrp="1"/>
          </p:cNvSpPr>
          <p:nvPr>
            <p:ph type="ftr" sz="quarter" idx="11"/>
          </p:nvPr>
        </p:nvSpPr>
        <p:spPr/>
        <p:txBody>
          <a:bodyPr/>
          <a:lstStyle/>
          <a:p>
            <a:r>
              <a:rPr lang="de-DE" smtClean="0"/>
              <a:t>Titel der Präsentation ODER des Vortragenden</a:t>
            </a:r>
            <a:endParaRPr lang="de-DE"/>
          </a:p>
        </p:txBody>
      </p:sp>
      <p:sp>
        <p:nvSpPr>
          <p:cNvPr id="5" name="Foliennummernplatzhalter 4"/>
          <p:cNvSpPr>
            <a:spLocks noGrp="1"/>
          </p:cNvSpPr>
          <p:nvPr>
            <p:ph type="sldNum" sz="quarter" idx="12"/>
          </p:nvPr>
        </p:nvSpPr>
        <p:spPr/>
        <p:txBody>
          <a:bodyPr/>
          <a:lstStyle/>
          <a:p>
            <a:fld id="{AB6C09D1-9D44-46E9-90D5-584F6311654E}" type="slidenum">
              <a:rPr lang="de-DE" smtClean="0"/>
              <a:t>4</a:t>
            </a:fld>
            <a:endParaRPr lang="de-DE"/>
          </a:p>
        </p:txBody>
      </p:sp>
      <p:sp>
        <p:nvSpPr>
          <p:cNvPr id="6" name="Inhaltsplatzhalter 5"/>
          <p:cNvSpPr>
            <a:spLocks noGrp="1"/>
          </p:cNvSpPr>
          <p:nvPr>
            <p:ph sz="quarter" idx="13"/>
          </p:nvPr>
        </p:nvSpPr>
        <p:spPr/>
        <p:txBody>
          <a:bodyPr>
            <a:normAutofit fontScale="70000" lnSpcReduction="20000"/>
          </a:bodyPr>
          <a:lstStyle/>
          <a:p>
            <a:r>
              <a:rPr lang="de-DE" dirty="0"/>
              <a:t>Das </a:t>
            </a:r>
            <a:r>
              <a:rPr lang="de-DE" dirty="0" err="1"/>
              <a:t>ArbeitnehmerInnenschutzgesetz</a:t>
            </a:r>
            <a:r>
              <a:rPr lang="de-DE" dirty="0"/>
              <a:t> 1994 verpflichtet jeden Betriebsleiter eigenverantwortlich</a:t>
            </a:r>
            <a:r>
              <a:rPr lang="de-DE" dirty="0" smtClean="0"/>
              <a:t>, auf </a:t>
            </a:r>
            <a:r>
              <a:rPr lang="de-DE" dirty="0"/>
              <a:t>die Arbeitssicherheit im Betrieb zu achten.</a:t>
            </a:r>
          </a:p>
          <a:p>
            <a:r>
              <a:rPr lang="de-DE" dirty="0" smtClean="0"/>
              <a:t>Bei </a:t>
            </a:r>
            <a:r>
              <a:rPr lang="de-DE" dirty="0"/>
              <a:t>der </a:t>
            </a:r>
            <a:r>
              <a:rPr lang="de-DE" dirty="0">
                <a:solidFill>
                  <a:srgbClr val="FF0000"/>
                </a:solidFill>
              </a:rPr>
              <a:t>Arbeitsplatzevaluierung wird das Gefährdungspotential der Mitarbeiter schriftlich festgehalten</a:t>
            </a:r>
            <a:r>
              <a:rPr lang="de-DE" dirty="0" smtClean="0"/>
              <a:t>, wobei </a:t>
            </a:r>
            <a:r>
              <a:rPr lang="de-DE" dirty="0"/>
              <a:t>diese Dokumente bei Unfallerhebungen oder bei geänderten Arbeitsbedingungen bzw</a:t>
            </a:r>
            <a:r>
              <a:rPr lang="de-DE" dirty="0" smtClean="0"/>
              <a:t>. regelmäßig </a:t>
            </a:r>
            <a:r>
              <a:rPr lang="de-DE" dirty="0"/>
              <a:t>alle 3 Jahre anzupassen sind:</a:t>
            </a:r>
          </a:p>
          <a:p>
            <a:r>
              <a:rPr lang="de-DE" dirty="0" smtClean="0"/>
              <a:t>· </a:t>
            </a:r>
            <a:r>
              <a:rPr lang="de-DE" dirty="0"/>
              <a:t>Bewertung gefährlicher (chemischer) Arbeitsstoffe:</a:t>
            </a:r>
          </a:p>
          <a:p>
            <a:r>
              <a:rPr lang="de-DE" dirty="0" smtClean="0"/>
              <a:t>· </a:t>
            </a:r>
            <a:r>
              <a:rPr lang="de-DE" dirty="0"/>
              <a:t>Gefährlichkeit der vorhandenen Chemikalien</a:t>
            </a:r>
          </a:p>
          <a:p>
            <a:r>
              <a:rPr lang="de-DE" dirty="0" smtClean="0"/>
              <a:t>· </a:t>
            </a:r>
            <a:r>
              <a:rPr lang="de-DE" dirty="0"/>
              <a:t>Einhaltung der Grenzkonzentration (früher: MAK-Wert):</a:t>
            </a:r>
          </a:p>
          <a:p>
            <a:r>
              <a:rPr lang="de-DE" dirty="0"/>
              <a:t>Messung der Konzentration am Arbeitsplatz</a:t>
            </a:r>
          </a:p>
          <a:p>
            <a:r>
              <a:rPr lang="de-DE" dirty="0" smtClean="0"/>
              <a:t>· </a:t>
            </a:r>
            <a:r>
              <a:rPr lang="de-DE" dirty="0"/>
              <a:t>Messung und Bewertung der Wirksamkeit der Lüftungsanlage (§ 16 Abs. 8 AAV)</a:t>
            </a:r>
          </a:p>
          <a:p>
            <a:r>
              <a:rPr lang="de-DE" dirty="0" smtClean="0"/>
              <a:t>· </a:t>
            </a:r>
            <a:r>
              <a:rPr lang="de-DE" dirty="0"/>
              <a:t>Erstellung von Explosionsschutzdokumenten (VEXAT-Evaluierung)</a:t>
            </a:r>
          </a:p>
          <a:p>
            <a:r>
              <a:rPr lang="de-DE" dirty="0" smtClean="0"/>
              <a:t>· </a:t>
            </a:r>
            <a:r>
              <a:rPr lang="de-DE" dirty="0"/>
              <a:t>Festlegung notwendiger persönlicher Schutzausrüstung (PSA) am Arbeitsplatz</a:t>
            </a:r>
          </a:p>
          <a:p>
            <a:r>
              <a:rPr lang="de-DE" dirty="0" smtClean="0"/>
              <a:t>· </a:t>
            </a:r>
            <a:r>
              <a:rPr lang="de-DE" dirty="0"/>
              <a:t>Bewertung vorhandener Gefährdungen und Belastungen am Arbeitsplatz und</a:t>
            </a:r>
          </a:p>
          <a:p>
            <a:r>
              <a:rPr lang="de-DE" dirty="0"/>
              <a:t>Festlegung sinnvoller Maßnahmen zur Vermeidung der Gefährdung bzw. Belastung</a:t>
            </a:r>
            <a:endParaRPr lang="en-US" dirty="0"/>
          </a:p>
        </p:txBody>
      </p:sp>
    </p:spTree>
    <p:extLst>
      <p:ext uri="{BB962C8B-B14F-4D97-AF65-F5344CB8AC3E}">
        <p14:creationId xmlns:p14="http://schemas.microsoft.com/office/powerpoint/2010/main" val="2539547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Unterweisungspflicht</a:t>
            </a:r>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5</a:t>
            </a:fld>
            <a:endParaRPr lang="de-DE"/>
          </a:p>
        </p:txBody>
      </p:sp>
      <p:sp>
        <p:nvSpPr>
          <p:cNvPr id="7171" name="Inhaltsplatzhalter 2"/>
          <p:cNvSpPr>
            <a:spLocks noGrp="1"/>
          </p:cNvSpPr>
          <p:nvPr>
            <p:ph sz="quarter" idx="13"/>
          </p:nvPr>
        </p:nvSpPr>
        <p:spPr/>
        <p:txBody>
          <a:bodyPr>
            <a:normAutofit/>
          </a:bodyPr>
          <a:lstStyle/>
          <a:p>
            <a:pPr marL="0" indent="0">
              <a:buNone/>
            </a:pPr>
            <a:r>
              <a:rPr lang="de-DE" dirty="0" smtClean="0"/>
              <a:t>§14 </a:t>
            </a:r>
            <a:r>
              <a:rPr lang="de-DE" dirty="0" err="1"/>
              <a:t>ASchG</a:t>
            </a:r>
            <a:endParaRPr lang="de-DE" dirty="0"/>
          </a:p>
          <a:p>
            <a:r>
              <a:rPr lang="de-DE" dirty="0"/>
              <a:t>Vor erstmaliger </a:t>
            </a:r>
            <a:r>
              <a:rPr lang="de-DE" dirty="0" smtClean="0"/>
              <a:t>Tätigkeitsaufnahme, </a:t>
            </a:r>
          </a:p>
          <a:p>
            <a:r>
              <a:rPr lang="de-DE" dirty="0" smtClean="0"/>
              <a:t>bei </a:t>
            </a:r>
            <a:r>
              <a:rPr lang="de-DE" dirty="0"/>
              <a:t>Versetzung oder Änderung des </a:t>
            </a:r>
            <a:r>
              <a:rPr lang="de-DE" dirty="0" smtClean="0"/>
              <a:t>Aufgabenbereichs, </a:t>
            </a:r>
            <a:endParaRPr lang="de-DE" dirty="0"/>
          </a:p>
          <a:p>
            <a:r>
              <a:rPr lang="de-DE" dirty="0" smtClean="0"/>
              <a:t>bei </a:t>
            </a:r>
            <a:r>
              <a:rPr lang="de-DE" dirty="0"/>
              <a:t>neuen Arbeitsmitteln, Arbeitsstoffen, </a:t>
            </a:r>
            <a:r>
              <a:rPr lang="de-DE" dirty="0" smtClean="0"/>
              <a:t>Arbeitsverfahren, </a:t>
            </a:r>
            <a:endParaRPr lang="de-DE" dirty="0"/>
          </a:p>
          <a:p>
            <a:r>
              <a:rPr lang="de-DE" dirty="0"/>
              <a:t>n</a:t>
            </a:r>
            <a:r>
              <a:rPr lang="de-DE" dirty="0" smtClean="0"/>
              <a:t>ach </a:t>
            </a:r>
            <a:r>
              <a:rPr lang="de-DE" dirty="0"/>
              <a:t>Unfällen oder </a:t>
            </a:r>
            <a:r>
              <a:rPr lang="de-DE" dirty="0" smtClean="0"/>
              <a:t>Beinahe-Unfällen sowie,</a:t>
            </a:r>
            <a:endParaRPr lang="de-DE" dirty="0"/>
          </a:p>
          <a:p>
            <a:r>
              <a:rPr lang="de-DE" dirty="0" smtClean="0"/>
              <a:t>wenn </a:t>
            </a:r>
            <a:r>
              <a:rPr lang="de-DE" dirty="0"/>
              <a:t>dies auf Grund der Arbeitsplatzevaluierung als notwendig erkannt wurde</a:t>
            </a:r>
            <a:r>
              <a:rPr lang="de-DE" dirty="0" smtClean="0"/>
              <a:t>.</a:t>
            </a:r>
            <a:endParaRPr lang="de-DE" dirty="0"/>
          </a:p>
          <a:p>
            <a:r>
              <a:rPr lang="de-DE" dirty="0"/>
              <a:t>Die Unterweisung muss an den Erfahrungs- und Ausbildungsstand des/r Unterwiesenen abgestimmt </a:t>
            </a:r>
            <a:r>
              <a:rPr lang="de-DE" dirty="0" smtClean="0"/>
              <a:t>sein.</a:t>
            </a:r>
            <a:endParaRPr lang="de-DE" dirty="0"/>
          </a:p>
        </p:txBody>
      </p:sp>
    </p:spTree>
    <p:extLst>
      <p:ext uri="{BB962C8B-B14F-4D97-AF65-F5344CB8AC3E}">
        <p14:creationId xmlns:p14="http://schemas.microsoft.com/office/powerpoint/2010/main" val="281147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Alleinarbeit 1</a:t>
            </a:r>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6</a:t>
            </a:fld>
            <a:endParaRPr lang="de-DE"/>
          </a:p>
        </p:txBody>
      </p:sp>
      <p:sp>
        <p:nvSpPr>
          <p:cNvPr id="7171" name="Inhaltsplatzhalter 2"/>
          <p:cNvSpPr>
            <a:spLocks noGrp="1"/>
          </p:cNvSpPr>
          <p:nvPr>
            <p:ph sz="quarter" idx="13"/>
          </p:nvPr>
        </p:nvSpPr>
        <p:spPr/>
        <p:txBody>
          <a:bodyPr>
            <a:normAutofit fontScale="62500" lnSpcReduction="20000"/>
          </a:bodyPr>
          <a:lstStyle/>
          <a:p>
            <a:pPr marL="0" indent="0">
              <a:buNone/>
            </a:pPr>
            <a:r>
              <a:rPr lang="de-DE" sz="2600" b="1" dirty="0"/>
              <a:t>Erlaubt:</a:t>
            </a:r>
          </a:p>
          <a:p>
            <a:pPr marL="0" indent="0">
              <a:buNone/>
            </a:pPr>
            <a:r>
              <a:rPr lang="de-DE" sz="2600" dirty="0"/>
              <a:t>Alleinarbeit ist an Laborarbeitsplätzen mit </a:t>
            </a:r>
            <a:r>
              <a:rPr lang="de-DE" sz="2600" b="1" dirty="0"/>
              <a:t>geringem Unfallrisiko </a:t>
            </a:r>
            <a:r>
              <a:rPr lang="de-DE" sz="2600" dirty="0"/>
              <a:t>dann erlaubt, wenn effektive Unterstützung – im Falle eines Unfalles – gesichert ist (Artikel 61 Abs. 6 Arbeitnehmer/</a:t>
            </a:r>
            <a:r>
              <a:rPr lang="de-DE" sz="2600" dirty="0" err="1"/>
              <a:t>innenschutzgesetz</a:t>
            </a:r>
            <a:r>
              <a:rPr lang="de-DE" sz="2600" dirty="0"/>
              <a:t>); d.h. eine andere Person muss in </a:t>
            </a:r>
            <a:r>
              <a:rPr lang="de-DE" sz="2600" b="1" dirty="0"/>
              <a:t>Sicht- bzw. Rufweite </a:t>
            </a:r>
            <a:r>
              <a:rPr lang="de-DE" sz="2600" dirty="0"/>
              <a:t>sein.</a:t>
            </a:r>
          </a:p>
          <a:p>
            <a:pPr marL="0" indent="0">
              <a:buNone/>
            </a:pPr>
            <a:r>
              <a:rPr lang="de-DE" sz="2600" b="1" dirty="0" smtClean="0"/>
              <a:t>Nicht </a:t>
            </a:r>
            <a:r>
              <a:rPr lang="de-DE" sz="2600" b="1" dirty="0"/>
              <a:t>erlaubt:</a:t>
            </a:r>
          </a:p>
          <a:p>
            <a:pPr marL="0" indent="0">
              <a:buNone/>
            </a:pPr>
            <a:r>
              <a:rPr lang="de-DE" sz="2600" dirty="0"/>
              <a:t>Alleinarbeit im Labor ohne eine andere Person in Sicht- bzw. Rufweite ist nicht erlaubt, da hier eine erhöhte Unfallgefahr vorliegt, die eine sehr kurze Rettungszeit – </a:t>
            </a:r>
            <a:r>
              <a:rPr lang="de-DE" sz="2600" b="1" dirty="0" smtClean="0"/>
              <a:t>zwischen </a:t>
            </a:r>
            <a:r>
              <a:rPr lang="de-DE" sz="2600" b="1" dirty="0"/>
              <a:t>0 und 5 Minuten </a:t>
            </a:r>
            <a:r>
              <a:rPr lang="de-DE" sz="2600" dirty="0"/>
              <a:t>– bedingen kann (z.B. bei Gefahr von Bewusstlosigkeit als Folge von Stoff- oder Gaseinwirkung</a:t>
            </a:r>
            <a:r>
              <a:rPr lang="de-DE" sz="2600" dirty="0" smtClean="0"/>
              <a:t>).</a:t>
            </a:r>
          </a:p>
          <a:p>
            <a:pPr marL="0" indent="0">
              <a:buNone/>
            </a:pPr>
            <a:r>
              <a:rPr lang="de-DE" sz="2600" dirty="0" smtClean="0"/>
              <a:t>Erhöhte </a:t>
            </a:r>
            <a:r>
              <a:rPr lang="de-DE" sz="2600" dirty="0"/>
              <a:t>Unfallgefahr = vorhersehbare Unfälle oder Störfälle in Verbindung mit Verletzungen oder Schädigungen von Arbeitnehmer/innen und Lebensbedrohung, bleibender Schädigung oder inakzeptabler Schmerzphasen bei nicht zeitgerechter Hilfeleistung</a:t>
            </a:r>
          </a:p>
          <a:p>
            <a:pPr marL="0" indent="0">
              <a:buNone/>
            </a:pPr>
            <a:endParaRPr lang="de-DE" dirty="0"/>
          </a:p>
        </p:txBody>
      </p:sp>
    </p:spTree>
    <p:extLst>
      <p:ext uri="{BB962C8B-B14F-4D97-AF65-F5344CB8AC3E}">
        <p14:creationId xmlns:p14="http://schemas.microsoft.com/office/powerpoint/2010/main" val="723000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Schwangere Mitarbeiterinnen</a:t>
            </a:r>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7</a:t>
            </a:fld>
            <a:endParaRPr lang="de-DE"/>
          </a:p>
        </p:txBody>
      </p:sp>
      <p:sp>
        <p:nvSpPr>
          <p:cNvPr id="7171" name="Inhaltsplatzhalter 2"/>
          <p:cNvSpPr>
            <a:spLocks noGrp="1"/>
          </p:cNvSpPr>
          <p:nvPr>
            <p:ph sz="quarter" idx="13"/>
          </p:nvPr>
        </p:nvSpPr>
        <p:spPr/>
        <p:txBody>
          <a:bodyPr>
            <a:normAutofit/>
          </a:bodyPr>
          <a:lstStyle/>
          <a:p>
            <a:pPr marL="0" indent="0">
              <a:buNone/>
            </a:pPr>
            <a:r>
              <a:rPr lang="de-DE" sz="1800" b="1" dirty="0"/>
              <a:t>Bekanntgabe der Schwangerschaft:</a:t>
            </a:r>
          </a:p>
          <a:p>
            <a:pPr marL="0" indent="0">
              <a:buNone/>
            </a:pPr>
            <a:r>
              <a:rPr lang="de-DE" sz="1700" dirty="0" smtClean="0"/>
              <a:t>Die </a:t>
            </a:r>
            <a:r>
              <a:rPr lang="de-DE" sz="1700" dirty="0"/>
              <a:t>Schwangerschaft muss sofort bei dem/der Organisationsleiter/in bekannt gegeben werden. Eine ärztliche Bestätigung über das berechnete Geburtsdatum und den Beginn des Mutterschutzes (8 Wochen vor und 8 – 12 Wochen nach der Geburt) muss beigelegt werden. </a:t>
            </a:r>
            <a:endParaRPr lang="de-DE" sz="1700" dirty="0" smtClean="0"/>
          </a:p>
          <a:p>
            <a:pPr marL="0" indent="0">
              <a:buNone/>
            </a:pPr>
            <a:r>
              <a:rPr lang="de-DE" sz="1700" dirty="0" smtClean="0"/>
              <a:t>In </a:t>
            </a:r>
            <a:r>
              <a:rPr lang="de-DE" sz="1700" dirty="0"/>
              <a:t>einem persönlichen Gespräch mit dem/der Arbeitsmediziner/in werden der Arbeitsplatz und die Tätigkeiten im Labor evaluiert.</a:t>
            </a:r>
          </a:p>
          <a:p>
            <a:pPr marL="0" indent="0">
              <a:buNone/>
            </a:pPr>
            <a:r>
              <a:rPr lang="de-DE" sz="1700" dirty="0" smtClean="0"/>
              <a:t>Alle </a:t>
            </a:r>
            <a:r>
              <a:rPr lang="de-DE" sz="1700" dirty="0"/>
              <a:t>Tätigkeiten, die ein erhebliches Risiko für die werdende Mutter und das zu erwartende Kind bedeuten, sind verboten. Die werdende Mutter  muss sofort von allen Tätigkeiten, die ein hohes Risiko darstellen, freigestellt werden. Falls möglich kann ihr ein anderer </a:t>
            </a:r>
            <a:r>
              <a:rPr lang="de-DE" sz="1700" dirty="0" smtClean="0"/>
              <a:t>Arbeitsplatz/Tätigkeit </a:t>
            </a:r>
            <a:r>
              <a:rPr lang="de-DE" sz="1700" dirty="0"/>
              <a:t>zugewiesen werden.</a:t>
            </a:r>
          </a:p>
        </p:txBody>
      </p:sp>
    </p:spTree>
    <p:extLst>
      <p:ext uri="{BB962C8B-B14F-4D97-AF65-F5344CB8AC3E}">
        <p14:creationId xmlns:p14="http://schemas.microsoft.com/office/powerpoint/2010/main" val="2930307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Abfallwirtschaft</a:t>
            </a:r>
            <a:endParaRPr lang="de-DE" dirty="0"/>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8</a:t>
            </a:fld>
            <a:endParaRPr lang="de-DE"/>
          </a:p>
        </p:txBody>
      </p:sp>
      <p:sp>
        <p:nvSpPr>
          <p:cNvPr id="7171" name="Inhaltsplatzhalter 2"/>
          <p:cNvSpPr>
            <a:spLocks noGrp="1"/>
          </p:cNvSpPr>
          <p:nvPr>
            <p:ph sz="quarter" idx="13"/>
          </p:nvPr>
        </p:nvSpPr>
        <p:spPr>
          <a:xfrm>
            <a:off x="603250" y="1341437"/>
            <a:ext cx="4563973" cy="4967288"/>
          </a:xfrm>
        </p:spPr>
        <p:txBody>
          <a:bodyPr>
            <a:normAutofit/>
          </a:bodyPr>
          <a:lstStyle/>
          <a:p>
            <a:r>
              <a:rPr lang="de-DE" sz="1700" dirty="0"/>
              <a:t>Abfallvermeidung durch Planung</a:t>
            </a:r>
          </a:p>
          <a:p>
            <a:r>
              <a:rPr lang="de-DE" sz="1700" dirty="0"/>
              <a:t>Sichere Zwischenlagerung</a:t>
            </a:r>
          </a:p>
          <a:p>
            <a:r>
              <a:rPr lang="de-DE" sz="1700" dirty="0"/>
              <a:t>Abfalltrennung</a:t>
            </a:r>
          </a:p>
          <a:p>
            <a:r>
              <a:rPr lang="de-DE" sz="1700" dirty="0"/>
              <a:t>Entsorgung ohne Umweltgefährdung</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0679" y="3232430"/>
            <a:ext cx="4362528" cy="2453922"/>
          </a:xfrm>
          <a:prstGeom prst="rect">
            <a:avLst/>
          </a:prstGeom>
        </p:spPr>
      </p:pic>
    </p:spTree>
    <p:extLst>
      <p:ext uri="{BB962C8B-B14F-4D97-AF65-F5344CB8AC3E}">
        <p14:creationId xmlns:p14="http://schemas.microsoft.com/office/powerpoint/2010/main" val="657158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3296197" y="1172269"/>
            <a:ext cx="2927375" cy="2768162"/>
          </a:xfrm>
          <a:prstGeom prst="roundRect">
            <a:avLst/>
          </a:prstGeom>
          <a:solidFill>
            <a:schemeClr val="accent1">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p:txBody>
          <a:bodyPr/>
          <a:lstStyle/>
          <a:p>
            <a:r>
              <a:rPr lang="de-DE" dirty="0"/>
              <a:t>Abfalltrennung 1</a:t>
            </a:r>
          </a:p>
        </p:txBody>
      </p:sp>
      <p:sp>
        <p:nvSpPr>
          <p:cNvPr id="3" name="Datumsplatzhalter 2"/>
          <p:cNvSpPr>
            <a:spLocks noGrp="1"/>
          </p:cNvSpPr>
          <p:nvPr>
            <p:ph type="dt" sz="half" idx="10"/>
          </p:nvPr>
        </p:nvSpPr>
        <p:spPr/>
        <p:txBody>
          <a:bodyPr/>
          <a:lstStyle/>
          <a:p>
            <a:r>
              <a:rPr lang="de-DE" dirty="0"/>
              <a:t>Gebäude-, Sicherheits- und Infrastrukturmanagement</a:t>
            </a:r>
          </a:p>
        </p:txBody>
      </p:sp>
      <p:sp>
        <p:nvSpPr>
          <p:cNvPr id="4" name="Fußzeilenplatzhalter 3"/>
          <p:cNvSpPr>
            <a:spLocks noGrp="1"/>
          </p:cNvSpPr>
          <p:nvPr>
            <p:ph type="ftr" sz="quarter" idx="11"/>
          </p:nvPr>
        </p:nvSpPr>
        <p:spPr/>
        <p:txBody>
          <a:bodyPr/>
          <a:lstStyle/>
          <a:p>
            <a:r>
              <a:rPr lang="de-DE" dirty="0"/>
              <a:t>„Sicher am Arbeitsplatz“</a:t>
            </a:r>
          </a:p>
        </p:txBody>
      </p:sp>
      <p:sp>
        <p:nvSpPr>
          <p:cNvPr id="5" name="Foliennummernplatzhalter 4"/>
          <p:cNvSpPr>
            <a:spLocks noGrp="1"/>
          </p:cNvSpPr>
          <p:nvPr>
            <p:ph type="sldNum" sz="quarter" idx="12"/>
          </p:nvPr>
        </p:nvSpPr>
        <p:spPr/>
        <p:txBody>
          <a:bodyPr/>
          <a:lstStyle/>
          <a:p>
            <a:fld id="{AB6C09D1-9D44-46E9-90D5-584F6311654E}" type="slidenum">
              <a:rPr lang="de-DE" smtClean="0"/>
              <a:pPr/>
              <a:t>9</a:t>
            </a:fld>
            <a:endParaRPr lang="de-DE"/>
          </a:p>
        </p:txBody>
      </p:sp>
      <p:sp>
        <p:nvSpPr>
          <p:cNvPr id="12" name="Rechteck 11"/>
          <p:cNvSpPr/>
          <p:nvPr/>
        </p:nvSpPr>
        <p:spPr>
          <a:xfrm>
            <a:off x="439948" y="1223845"/>
            <a:ext cx="3114135" cy="1600438"/>
          </a:xfrm>
          <a:prstGeom prst="rect">
            <a:avLst/>
          </a:prstGeom>
        </p:spPr>
        <p:txBody>
          <a:bodyPr wrap="square">
            <a:spAutoFit/>
          </a:bodyPr>
          <a:lstStyle/>
          <a:p>
            <a:r>
              <a:rPr lang="de-DE" sz="1400" dirty="0" smtClean="0">
                <a:solidFill>
                  <a:srgbClr val="FF0000"/>
                </a:solidFill>
              </a:rPr>
              <a:t>Altpapier:</a:t>
            </a:r>
            <a:br>
              <a:rPr lang="de-DE" sz="1400" dirty="0" smtClean="0">
                <a:solidFill>
                  <a:srgbClr val="FF0000"/>
                </a:solidFill>
              </a:rPr>
            </a:br>
            <a:r>
              <a:rPr lang="de-DE" sz="1400" dirty="0" err="1" smtClean="0"/>
              <a:t>Unbeschichtetes</a:t>
            </a:r>
            <a:r>
              <a:rPr lang="de-DE" sz="1400" dirty="0" smtClean="0"/>
              <a:t> </a:t>
            </a:r>
            <a:r>
              <a:rPr lang="de-DE" sz="1400" dirty="0"/>
              <a:t>und sauberes Papier, Zeitungen, Kataloge, Zeitschriften</a:t>
            </a:r>
            <a:r>
              <a:rPr lang="de-DE" sz="1400" dirty="0" smtClean="0"/>
              <a:t>, </a:t>
            </a:r>
            <a:r>
              <a:rPr lang="de-DE" sz="1400" dirty="0"/>
              <a:t>Kuverts, Schreibpapier, </a:t>
            </a:r>
            <a:r>
              <a:rPr lang="de-DE" sz="1400" dirty="0" smtClean="0"/>
              <a:t>Papierschnitzel </a:t>
            </a:r>
            <a:r>
              <a:rPr lang="de-DE" sz="1400" dirty="0"/>
              <a:t>aus Aktenvernichtern, Kartons, Wellpappe, Schachteln </a:t>
            </a:r>
          </a:p>
        </p:txBody>
      </p:sp>
      <p:sp>
        <p:nvSpPr>
          <p:cNvPr id="14" name="Rechteck 13"/>
          <p:cNvSpPr/>
          <p:nvPr/>
        </p:nvSpPr>
        <p:spPr>
          <a:xfrm>
            <a:off x="457206" y="2828836"/>
            <a:ext cx="2777702" cy="2031325"/>
          </a:xfrm>
          <a:prstGeom prst="rect">
            <a:avLst/>
          </a:prstGeom>
        </p:spPr>
        <p:txBody>
          <a:bodyPr wrap="square">
            <a:spAutoFit/>
          </a:bodyPr>
          <a:lstStyle/>
          <a:p>
            <a:r>
              <a:rPr lang="de-DE" sz="1400" dirty="0" smtClean="0">
                <a:solidFill>
                  <a:schemeClr val="accent6">
                    <a:lumMod val="50000"/>
                  </a:schemeClr>
                </a:solidFill>
              </a:rPr>
              <a:t>Glas:</a:t>
            </a:r>
            <a:br>
              <a:rPr lang="de-DE" sz="1400" dirty="0" smtClean="0">
                <a:solidFill>
                  <a:schemeClr val="accent6">
                    <a:lumMod val="50000"/>
                  </a:schemeClr>
                </a:solidFill>
              </a:rPr>
            </a:br>
            <a:r>
              <a:rPr lang="de-DE" sz="1400" dirty="0" smtClean="0"/>
              <a:t>Vollständig </a:t>
            </a:r>
            <a:r>
              <a:rPr lang="de-DE" sz="1400" dirty="0"/>
              <a:t>entleerte Behältnisse</a:t>
            </a:r>
            <a:r>
              <a:rPr lang="de-DE" sz="1400" dirty="0" smtClean="0"/>
              <a:t>, </a:t>
            </a:r>
            <a:r>
              <a:rPr lang="de-DE" sz="1400" dirty="0"/>
              <a:t>und Hohlkörper aus Glas, </a:t>
            </a:r>
            <a:r>
              <a:rPr lang="de-DE" sz="1400" dirty="0" smtClean="0"/>
              <a:t>Einwegflaschen</a:t>
            </a:r>
            <a:r>
              <a:rPr lang="de-DE" sz="1400" dirty="0"/>
              <a:t>, Lebensmittelgläser </a:t>
            </a:r>
            <a:r>
              <a:rPr lang="de-DE" sz="1400" u="sng" dirty="0"/>
              <a:t>ohne</a:t>
            </a:r>
            <a:r>
              <a:rPr lang="de-DE" sz="1400" dirty="0"/>
              <a:t> </a:t>
            </a:r>
            <a:r>
              <a:rPr lang="de-DE" sz="1400" dirty="0" smtClean="0"/>
              <a:t>Verschlüsse</a:t>
            </a:r>
          </a:p>
          <a:p>
            <a:r>
              <a:rPr lang="de-DE" sz="1400" dirty="0" smtClean="0">
                <a:solidFill>
                  <a:srgbClr val="FF0000"/>
                </a:solidFill>
              </a:rPr>
              <a:t>Laborglas im Restmüll entsorgen! </a:t>
            </a:r>
          </a:p>
          <a:p>
            <a:endParaRPr lang="de-DE" sz="1400" dirty="0">
              <a:solidFill>
                <a:srgbClr val="FF0000"/>
              </a:solidFill>
            </a:endParaRPr>
          </a:p>
        </p:txBody>
      </p:sp>
      <p:sp>
        <p:nvSpPr>
          <p:cNvPr id="16" name="Rechteck 15"/>
          <p:cNvSpPr/>
          <p:nvPr/>
        </p:nvSpPr>
        <p:spPr>
          <a:xfrm>
            <a:off x="3414015" y="2244060"/>
            <a:ext cx="2691741" cy="1600438"/>
          </a:xfrm>
          <a:prstGeom prst="rect">
            <a:avLst/>
          </a:prstGeom>
        </p:spPr>
        <p:txBody>
          <a:bodyPr wrap="square">
            <a:spAutoFit/>
          </a:bodyPr>
          <a:lstStyle/>
          <a:p>
            <a:r>
              <a:rPr lang="de-DE" sz="1400" dirty="0">
                <a:solidFill>
                  <a:srgbClr val="FFCC66"/>
                </a:solidFill>
              </a:rPr>
              <a:t>Kunststoffverpackungen:  </a:t>
            </a:r>
            <a:r>
              <a:rPr lang="de-DE" sz="1400" dirty="0"/>
              <a:t>Vollständig entleerte Plastikgetränkeflaschen, Flaschen für Wasch- und Putzmittel, Behälter für Körperpflegemittel, </a:t>
            </a:r>
            <a:r>
              <a:rPr lang="de-DE" sz="1400" dirty="0" smtClean="0"/>
              <a:t>Kanister, große </a:t>
            </a:r>
            <a:r>
              <a:rPr lang="de-DE" sz="1400" dirty="0"/>
              <a:t>Kunststofffolien </a:t>
            </a:r>
          </a:p>
        </p:txBody>
      </p:sp>
      <p:sp>
        <p:nvSpPr>
          <p:cNvPr id="20" name="Rechteck 19"/>
          <p:cNvSpPr/>
          <p:nvPr/>
        </p:nvSpPr>
        <p:spPr>
          <a:xfrm>
            <a:off x="3407437" y="1220338"/>
            <a:ext cx="2725947" cy="984133"/>
          </a:xfrm>
          <a:prstGeom prst="rect">
            <a:avLst/>
          </a:prstGeom>
        </p:spPr>
        <p:txBody>
          <a:bodyPr wrap="square">
            <a:spAutoFit/>
          </a:bodyPr>
          <a:lstStyle/>
          <a:p>
            <a:r>
              <a:rPr lang="de-DE" sz="1400" dirty="0">
                <a:solidFill>
                  <a:schemeClr val="accent1">
                    <a:lumMod val="50000"/>
                    <a:lumOff val="50000"/>
                  </a:schemeClr>
                </a:solidFill>
              </a:rPr>
              <a:t>Metallverpackungen:  </a:t>
            </a:r>
            <a:r>
              <a:rPr lang="de-DE" sz="1400" dirty="0"/>
              <a:t>Vollständig entleerte Weiß- </a:t>
            </a:r>
            <a:r>
              <a:rPr lang="de-DE" sz="1400" dirty="0" err="1"/>
              <a:t>blechdosen</a:t>
            </a:r>
            <a:r>
              <a:rPr lang="de-DE" sz="1400" dirty="0"/>
              <a:t>, Getränkedosen, Farb- und Lackdosen </a:t>
            </a:r>
          </a:p>
        </p:txBody>
      </p:sp>
      <p:sp>
        <p:nvSpPr>
          <p:cNvPr id="21" name="Rechteck 20"/>
          <p:cNvSpPr/>
          <p:nvPr/>
        </p:nvSpPr>
        <p:spPr>
          <a:xfrm>
            <a:off x="439948" y="4558584"/>
            <a:ext cx="3467819" cy="1815882"/>
          </a:xfrm>
          <a:prstGeom prst="rect">
            <a:avLst/>
          </a:prstGeom>
        </p:spPr>
        <p:txBody>
          <a:bodyPr wrap="square">
            <a:spAutoFit/>
          </a:bodyPr>
          <a:lstStyle/>
          <a:p>
            <a:r>
              <a:rPr lang="de-DE" sz="1400" dirty="0" smtClean="0">
                <a:solidFill>
                  <a:schemeClr val="tx1">
                    <a:lumMod val="50000"/>
                    <a:lumOff val="50000"/>
                  </a:schemeClr>
                </a:solidFill>
              </a:rPr>
              <a:t>Restmüll:</a:t>
            </a:r>
            <a:r>
              <a:rPr lang="de-DE" sz="1400" dirty="0" smtClean="0"/>
              <a:t/>
            </a:r>
            <a:br>
              <a:rPr lang="de-DE" sz="1400" dirty="0" smtClean="0"/>
            </a:br>
            <a:r>
              <a:rPr lang="de-DE" sz="1400" dirty="0" smtClean="0"/>
              <a:t>Verunreinigte </a:t>
            </a:r>
            <a:r>
              <a:rPr lang="de-DE" sz="1400" dirty="0"/>
              <a:t>Verpackungen, verunreinigtes Papier, </a:t>
            </a:r>
            <a:r>
              <a:rPr lang="de-DE" sz="1400" dirty="0" smtClean="0"/>
              <a:t>nicht</a:t>
            </a:r>
          </a:p>
          <a:p>
            <a:r>
              <a:rPr lang="de-DE" sz="1400" dirty="0" smtClean="0"/>
              <a:t>verwertbare </a:t>
            </a:r>
            <a:r>
              <a:rPr lang="de-DE" sz="1400" dirty="0"/>
              <a:t>und nicht gefährliche  Kunststoffartikel (z.B. </a:t>
            </a:r>
            <a:r>
              <a:rPr lang="de-DE" sz="1400" dirty="0" smtClean="0"/>
              <a:t>Kugel-</a:t>
            </a:r>
          </a:p>
          <a:p>
            <a:r>
              <a:rPr lang="de-DE" sz="1400" dirty="0" err="1" smtClean="0"/>
              <a:t>schreiber</a:t>
            </a:r>
            <a:r>
              <a:rPr lang="de-DE" sz="1400" dirty="0"/>
              <a:t>), </a:t>
            </a:r>
            <a:r>
              <a:rPr lang="de-DE" sz="1400" dirty="0" smtClean="0"/>
              <a:t>Materialien aus</a:t>
            </a:r>
          </a:p>
          <a:p>
            <a:r>
              <a:rPr lang="de-DE" sz="1400" dirty="0" smtClean="0"/>
              <a:t>Keramik</a:t>
            </a:r>
            <a:r>
              <a:rPr lang="de-DE" sz="1400" dirty="0"/>
              <a:t>, </a:t>
            </a:r>
            <a:r>
              <a:rPr lang="de-DE" sz="1400" dirty="0" smtClean="0"/>
              <a:t>Hygieneartikel,</a:t>
            </a:r>
          </a:p>
          <a:p>
            <a:r>
              <a:rPr lang="de-DE" sz="1400" dirty="0" smtClean="0">
                <a:solidFill>
                  <a:srgbClr val="FF0000"/>
                </a:solidFill>
              </a:rPr>
              <a:t>Laborglas</a:t>
            </a:r>
            <a:r>
              <a:rPr lang="de-DE" sz="1400" dirty="0"/>
              <a:t>, etc</a:t>
            </a:r>
            <a:r>
              <a:rPr lang="de-DE" sz="1400" dirty="0">
                <a:latin typeface="+mj-lt"/>
              </a:rPr>
              <a:t>.</a:t>
            </a:r>
          </a:p>
        </p:txBody>
      </p:sp>
      <p:sp>
        <p:nvSpPr>
          <p:cNvPr id="24" name="Rechteck 23"/>
          <p:cNvSpPr/>
          <p:nvPr/>
        </p:nvSpPr>
        <p:spPr>
          <a:xfrm>
            <a:off x="3372746" y="4187799"/>
            <a:ext cx="2855523" cy="954107"/>
          </a:xfrm>
          <a:prstGeom prst="rect">
            <a:avLst/>
          </a:prstGeom>
        </p:spPr>
        <p:txBody>
          <a:bodyPr wrap="square">
            <a:spAutoFit/>
          </a:bodyPr>
          <a:lstStyle/>
          <a:p>
            <a:r>
              <a:rPr lang="de-DE" sz="1400" dirty="0" smtClean="0">
                <a:solidFill>
                  <a:srgbClr val="FFC000"/>
                </a:solidFill>
              </a:rPr>
              <a:t>Styropor:</a:t>
            </a:r>
          </a:p>
          <a:p>
            <a:r>
              <a:rPr lang="de-DE" sz="1400" dirty="0" smtClean="0"/>
              <a:t>Styroporboxen</a:t>
            </a:r>
            <a:r>
              <a:rPr lang="de-DE" sz="1400" dirty="0"/>
              <a:t>, Styropor-   </a:t>
            </a:r>
            <a:r>
              <a:rPr lang="de-DE" sz="1400" dirty="0" err="1"/>
              <a:t>chips</a:t>
            </a:r>
            <a:r>
              <a:rPr lang="de-DE" sz="1400" dirty="0"/>
              <a:t>, </a:t>
            </a:r>
            <a:r>
              <a:rPr lang="de-DE" sz="1400" dirty="0" smtClean="0"/>
              <a:t>Verpackungsmaterial </a:t>
            </a:r>
            <a:r>
              <a:rPr lang="de-DE" sz="1400" dirty="0"/>
              <a:t>aus Styropor </a:t>
            </a:r>
          </a:p>
        </p:txBody>
      </p:sp>
      <p:sp>
        <p:nvSpPr>
          <p:cNvPr id="26" name="Rechteck 25"/>
          <p:cNvSpPr/>
          <p:nvPr/>
        </p:nvSpPr>
        <p:spPr>
          <a:xfrm>
            <a:off x="6468423" y="1228244"/>
            <a:ext cx="2278759" cy="738664"/>
          </a:xfrm>
          <a:prstGeom prst="rect">
            <a:avLst/>
          </a:prstGeom>
        </p:spPr>
        <p:txBody>
          <a:bodyPr wrap="square">
            <a:spAutoFit/>
          </a:bodyPr>
          <a:lstStyle/>
          <a:p>
            <a:r>
              <a:rPr lang="de-DE" sz="1400" dirty="0" smtClean="0">
                <a:solidFill>
                  <a:srgbClr val="7030A0"/>
                </a:solidFill>
              </a:rPr>
              <a:t>Batterien:</a:t>
            </a:r>
          </a:p>
          <a:p>
            <a:r>
              <a:rPr lang="de-DE" sz="1400" dirty="0" err="1" smtClean="0"/>
              <a:t>Kleinakkus</a:t>
            </a:r>
            <a:r>
              <a:rPr lang="de-DE" sz="1400" dirty="0"/>
              <a:t>, Knopfzellen, </a:t>
            </a:r>
            <a:r>
              <a:rPr lang="de-DE" sz="1400" dirty="0" smtClean="0"/>
              <a:t>Batterien</a:t>
            </a:r>
            <a:endParaRPr lang="de-DE" sz="1400" dirty="0"/>
          </a:p>
        </p:txBody>
      </p:sp>
      <p:sp>
        <p:nvSpPr>
          <p:cNvPr id="27" name="Rechteck 26"/>
          <p:cNvSpPr/>
          <p:nvPr/>
        </p:nvSpPr>
        <p:spPr>
          <a:xfrm>
            <a:off x="6478433" y="2079297"/>
            <a:ext cx="2268755" cy="954107"/>
          </a:xfrm>
          <a:prstGeom prst="rect">
            <a:avLst/>
          </a:prstGeom>
        </p:spPr>
        <p:txBody>
          <a:bodyPr wrap="square">
            <a:spAutoFit/>
          </a:bodyPr>
          <a:lstStyle/>
          <a:p>
            <a:r>
              <a:rPr lang="de-DE" sz="1400" dirty="0" smtClean="0">
                <a:solidFill>
                  <a:schemeClr val="accent3">
                    <a:lumMod val="75000"/>
                  </a:schemeClr>
                </a:solidFill>
              </a:rPr>
              <a:t>Toner:</a:t>
            </a:r>
            <a:r>
              <a:rPr lang="de-DE" sz="1400" dirty="0" smtClean="0"/>
              <a:t/>
            </a:r>
            <a:br>
              <a:rPr lang="de-DE" sz="1400" dirty="0" smtClean="0"/>
            </a:br>
            <a:r>
              <a:rPr lang="de-DE" sz="1400" dirty="0" smtClean="0"/>
              <a:t>Tonerkartuschen</a:t>
            </a:r>
            <a:r>
              <a:rPr lang="de-DE" sz="1400" dirty="0"/>
              <a:t>, </a:t>
            </a:r>
            <a:r>
              <a:rPr lang="de-DE" sz="1400" dirty="0" smtClean="0"/>
              <a:t>Tintenpatronen,  Kopiertoner </a:t>
            </a:r>
            <a:endParaRPr lang="de-DE" sz="1400" dirty="0"/>
          </a:p>
        </p:txBody>
      </p:sp>
      <p:sp>
        <p:nvSpPr>
          <p:cNvPr id="29" name="Rechteck 28"/>
          <p:cNvSpPr/>
          <p:nvPr/>
        </p:nvSpPr>
        <p:spPr>
          <a:xfrm>
            <a:off x="3372041" y="5257016"/>
            <a:ext cx="3089125" cy="738664"/>
          </a:xfrm>
          <a:prstGeom prst="rect">
            <a:avLst/>
          </a:prstGeom>
        </p:spPr>
        <p:txBody>
          <a:bodyPr wrap="square">
            <a:spAutoFit/>
          </a:bodyPr>
          <a:lstStyle/>
          <a:p>
            <a:r>
              <a:rPr lang="de-DE" sz="1400" dirty="0">
                <a:solidFill>
                  <a:srgbClr val="660033"/>
                </a:solidFill>
              </a:rPr>
              <a:t>Spraydosen:    </a:t>
            </a:r>
            <a:r>
              <a:rPr lang="de-DE" sz="1400" dirty="0"/>
              <a:t>Druckgaspackungen mit Rest-    </a:t>
            </a:r>
            <a:r>
              <a:rPr lang="de-DE" sz="1400" dirty="0" err="1"/>
              <a:t>inhalten</a:t>
            </a:r>
            <a:r>
              <a:rPr lang="de-DE" sz="1400" dirty="0"/>
              <a:t> von Treibgas</a:t>
            </a:r>
          </a:p>
        </p:txBody>
      </p:sp>
      <p:sp>
        <p:nvSpPr>
          <p:cNvPr id="30" name="Rechteck 29"/>
          <p:cNvSpPr/>
          <p:nvPr/>
        </p:nvSpPr>
        <p:spPr>
          <a:xfrm flipH="1">
            <a:off x="6487065" y="3136637"/>
            <a:ext cx="2389517" cy="954107"/>
          </a:xfrm>
          <a:prstGeom prst="rect">
            <a:avLst/>
          </a:prstGeom>
        </p:spPr>
        <p:txBody>
          <a:bodyPr wrap="square">
            <a:spAutoFit/>
          </a:bodyPr>
          <a:lstStyle/>
          <a:p>
            <a:r>
              <a:rPr lang="de-DE" sz="1400" dirty="0">
                <a:solidFill>
                  <a:srgbClr val="6699FF"/>
                </a:solidFill>
              </a:rPr>
              <a:t>Leuchtkörper:     </a:t>
            </a:r>
            <a:r>
              <a:rPr lang="de-DE" sz="1400" dirty="0"/>
              <a:t>Leuchtstoffröhren, </a:t>
            </a:r>
            <a:r>
              <a:rPr lang="de-DE" sz="1400" dirty="0" smtClean="0"/>
              <a:t>Energiesparlampen    </a:t>
            </a:r>
            <a:r>
              <a:rPr lang="de-DE" sz="1400" dirty="0">
                <a:solidFill>
                  <a:srgbClr val="FF0000"/>
                </a:solidFill>
              </a:rPr>
              <a:t>Keine LED-Lampen!</a:t>
            </a:r>
          </a:p>
        </p:txBody>
      </p:sp>
      <p:sp>
        <p:nvSpPr>
          <p:cNvPr id="31" name="Rechteck 30"/>
          <p:cNvSpPr/>
          <p:nvPr/>
        </p:nvSpPr>
        <p:spPr>
          <a:xfrm>
            <a:off x="6469793" y="4195248"/>
            <a:ext cx="2389524" cy="1169551"/>
          </a:xfrm>
          <a:prstGeom prst="rect">
            <a:avLst/>
          </a:prstGeom>
        </p:spPr>
        <p:txBody>
          <a:bodyPr wrap="square">
            <a:spAutoFit/>
          </a:bodyPr>
          <a:lstStyle/>
          <a:p>
            <a:r>
              <a:rPr lang="de-DE" sz="1400" dirty="0" smtClean="0">
                <a:solidFill>
                  <a:srgbClr val="663300"/>
                </a:solidFill>
              </a:rPr>
              <a:t>Sperrmüll:</a:t>
            </a:r>
          </a:p>
          <a:p>
            <a:r>
              <a:rPr lang="de-DE" sz="1400" dirty="0" smtClean="0"/>
              <a:t>Kühl- und Gefriergeräte,    Möbel, Computer, Bild-    schirme, Elektrogeräte,    Laborgeräte, etc. </a:t>
            </a:r>
            <a:endParaRPr lang="de-DE" sz="1400" dirty="0"/>
          </a:p>
        </p:txBody>
      </p:sp>
    </p:spTree>
    <p:extLst>
      <p:ext uri="{BB962C8B-B14F-4D97-AF65-F5344CB8AC3E}">
        <p14:creationId xmlns:p14="http://schemas.microsoft.com/office/powerpoint/2010/main" val="1089761071"/>
      </p:ext>
    </p:extLst>
  </p:cSld>
  <p:clrMapOvr>
    <a:masterClrMapping/>
  </p:clrMapOvr>
</p:sld>
</file>

<file path=ppt/theme/theme1.xml><?xml version="1.0" encoding="utf-8"?>
<a:theme xmlns:a="http://schemas.openxmlformats.org/drawingml/2006/main" name="MedUni Wien">
  <a:themeElements>
    <a:clrScheme name="MedUni Wien">
      <a:dk1>
        <a:sysClr val="windowText" lastClr="000000"/>
      </a:dk1>
      <a:lt1>
        <a:sysClr val="window" lastClr="FFFFFF"/>
      </a:lt1>
      <a:dk2>
        <a:srgbClr val="757070"/>
      </a:dk2>
      <a:lt2>
        <a:srgbClr val="FDD8C9"/>
      </a:lt2>
      <a:accent1>
        <a:srgbClr val="111D4E"/>
      </a:accent1>
      <a:accent2>
        <a:srgbClr val="5FB4E5"/>
      </a:accent2>
      <a:accent3>
        <a:srgbClr val="3CBFAE"/>
      </a:accent3>
      <a:accent4>
        <a:srgbClr val="F0A794"/>
      </a:accent4>
      <a:accent5>
        <a:srgbClr val="4472C4"/>
      </a:accent5>
      <a:accent6>
        <a:srgbClr val="70AD47"/>
      </a:accent6>
      <a:hlink>
        <a:srgbClr val="111D4E"/>
      </a:hlink>
      <a:folHlink>
        <a:srgbClr val="00297A"/>
      </a:folHlink>
    </a:clrScheme>
    <a:fontScheme name="MedUni Wien">
      <a:majorFont>
        <a:latin typeface="Georgia"/>
        <a:ea typeface=""/>
        <a:cs typeface=""/>
      </a:majorFont>
      <a:minorFont>
        <a:latin typeface="Lucida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dUni_Wien_DE_4-3" id="{743051D4-0071-4CFE-A079-E4706F76D9F5}" vid="{13AB0571-1FD0-41BA-A197-354912CF8FA6}"/>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1534</Words>
  <Application>Microsoft Office PowerPoint</Application>
  <PresentationFormat>Bildschirmpräsentation (4:3)</PresentationFormat>
  <Paragraphs>216</Paragraphs>
  <Slides>21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Arial</vt:lpstr>
      <vt:lpstr>Calibri</vt:lpstr>
      <vt:lpstr>Georgia</vt:lpstr>
      <vt:lpstr>Lucida Sans</vt:lpstr>
      <vt:lpstr>Times New Roman</vt:lpstr>
      <vt:lpstr>MedUni Wien</vt:lpstr>
      <vt:lpstr>Unterweisung „Sicher am Arbeitsplatz“</vt:lpstr>
      <vt:lpstr>Rechtliche Grundlagen 1</vt:lpstr>
      <vt:lpstr>Rechtliche Grundlagen 2</vt:lpstr>
      <vt:lpstr>Today starting 13:30 this evaluation will start,  Dr. Koller “needs” 5 to 10 min per lab</vt:lpstr>
      <vt:lpstr>Unterweisungspflicht</vt:lpstr>
      <vt:lpstr>Alleinarbeit 1</vt:lpstr>
      <vt:lpstr>Schwangere Mitarbeiterinnen</vt:lpstr>
      <vt:lpstr>Abfallwirtschaft</vt:lpstr>
      <vt:lpstr>Abfalltrennung 1</vt:lpstr>
      <vt:lpstr>Abfalltrennung 2</vt:lpstr>
      <vt:lpstr> Medizinische Abfälle Kategorie 2  - „oranger Sack“</vt:lpstr>
      <vt:lpstr>Allgemeine Richtlinien 1</vt:lpstr>
      <vt:lpstr>Allgemeine Richtlinien 2</vt:lpstr>
      <vt:lpstr>Allgemeine Richtlinien 3</vt:lpstr>
      <vt:lpstr>Umgang, Verwendung von gefährlichen Arbeitsstoffen</vt:lpstr>
      <vt:lpstr>Verhalten bei Ertönen der Alarmierung</vt:lpstr>
      <vt:lpstr>Verhalten im Brandfall</vt:lpstr>
      <vt:lpstr>Wichtige Notrufnummern</vt:lpstr>
      <vt:lpstr>Vorbeugender Brandschutz</vt:lpstr>
      <vt:lpstr>Gasflaschen – Handling  jeder muss dafür eine persönliche Einschulung bekommen  Gefahren siehe Links – YouTube Videos </vt:lpstr>
      <vt:lpstr>Räumübung at last</vt:lpstr>
    </vt:vector>
  </TitlesOfParts>
  <Company>Medizinische Universitaet Wien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mit blauem Hintergrund</dc:title>
  <dc:creator>Carina SCHÖFL</dc:creator>
  <cp:lastModifiedBy>Stangl</cp:lastModifiedBy>
  <cp:revision>94</cp:revision>
  <cp:lastPrinted>2016-07-07T12:58:37Z</cp:lastPrinted>
  <dcterms:created xsi:type="dcterms:W3CDTF">2020-06-12T07:26:11Z</dcterms:created>
  <dcterms:modified xsi:type="dcterms:W3CDTF">2023-06-13T07:34:43Z</dcterms:modified>
</cp:coreProperties>
</file>